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6" r:id="rId6"/>
    <p:sldId id="260" r:id="rId7"/>
    <p:sldId id="261" r:id="rId8"/>
    <p:sldId id="263" r:id="rId9"/>
    <p:sldId id="264" r:id="rId10"/>
    <p:sldId id="262" r:id="rId11"/>
    <p:sldId id="267" r:id="rId12"/>
    <p:sldId id="265" r:id="rId13"/>
    <p:sldId id="268" r:id="rId14"/>
    <p:sldId id="271" r:id="rId15"/>
    <p:sldId id="282" r:id="rId16"/>
    <p:sldId id="272" r:id="rId17"/>
    <p:sldId id="274" r:id="rId18"/>
    <p:sldId id="277" r:id="rId19"/>
    <p:sldId id="273" r:id="rId20"/>
    <p:sldId id="276" r:id="rId21"/>
    <p:sldId id="291" r:id="rId22"/>
    <p:sldId id="289" r:id="rId23"/>
    <p:sldId id="290" r:id="rId24"/>
    <p:sldId id="293" r:id="rId25"/>
    <p:sldId id="279" r:id="rId26"/>
    <p:sldId id="280" r:id="rId27"/>
    <p:sldId id="278" r:id="rId28"/>
    <p:sldId id="281" r:id="rId29"/>
    <p:sldId id="283" r:id="rId30"/>
    <p:sldId id="284" r:id="rId31"/>
    <p:sldId id="286" r:id="rId32"/>
    <p:sldId id="287" r:id="rId33"/>
    <p:sldId id="292"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40" autoAdjust="0"/>
    <p:restoredTop sz="94660"/>
  </p:normalViewPr>
  <p:slideViewPr>
    <p:cSldViewPr snapToGrid="0">
      <p:cViewPr varScale="1">
        <p:scale>
          <a:sx n="77" d="100"/>
          <a:sy n="77" d="100"/>
        </p:scale>
        <p:origin x="48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smtClean="0"/>
              <a:t>Titelmasterformat durch Klicken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5/30/2023</a:t>
            </a:fld>
            <a:endParaRPr lang="en-US" dirty="0"/>
          </a:p>
        </p:txBody>
      </p:sp>
      <p:sp>
        <p:nvSpPr>
          <p:cNvPr id="5" name="Footer Placeholder 4"/>
          <p:cNvSpPr>
            <a:spLocks noGrp="1"/>
          </p:cNvSpPr>
          <p:nvPr>
            <p:ph type="ftr" sz="quarter" idx="11"/>
          </p:nvPr>
        </p:nvSpPr>
        <p:spPr/>
        <p:txBody>
          <a:bodyPr/>
          <a:lstStyle>
            <a:lvl1pPr>
              <a:defRPr sz="900">
                <a:latin typeface="Garamond" panose="02020404030301010803" pitchFamily="18" charset="0"/>
              </a:defRPr>
            </a:lvl1pPr>
          </a:lstStyle>
          <a:p>
            <a:r>
              <a:rPr lang="en-US" dirty="0" smtClean="0"/>
              <a:t>Dörte Leuchtmann – </a:t>
            </a:r>
            <a:r>
              <a:rPr lang="en-US" dirty="0" err="1" smtClean="0"/>
              <a:t>Traumazentrierte</a:t>
            </a:r>
            <a:r>
              <a:rPr lang="en-US" dirty="0" smtClean="0"/>
              <a:t> </a:t>
            </a:r>
            <a:r>
              <a:rPr lang="en-US" dirty="0" err="1" smtClean="0"/>
              <a:t>Fachberaterin</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5/30/2023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5/30/2023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5/30/2023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smtClean="0"/>
              <a:t>Titelmasterformat durch Klicken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lvl1pPr algn="r">
              <a:defRPr sz="800"/>
            </a:lvl1pPr>
          </a:lstStyle>
          <a:p>
            <a:r>
              <a:rPr lang="en-US" dirty="0" smtClean="0"/>
              <a:t>Dörte </a:t>
            </a:r>
            <a:r>
              <a:rPr lang="en-US" dirty="0" err="1" smtClean="0"/>
              <a:t>Taubald</a:t>
            </a:r>
            <a:r>
              <a:rPr lang="en-US" dirty="0" smtClean="0"/>
              <a:t>, </a:t>
            </a:r>
            <a:r>
              <a:rPr lang="en-US" dirty="0" err="1" smtClean="0"/>
              <a:t>Traumazentrierte</a:t>
            </a:r>
            <a:r>
              <a:rPr lang="en-US" dirty="0" smtClean="0"/>
              <a:t> </a:t>
            </a:r>
            <a:r>
              <a:rPr lang="en-US" dirty="0" err="1" smtClean="0"/>
              <a:t>Fachberatung</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smtClean="0"/>
              <a:t>Titelmasterformat durch Klicken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5/30/2023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5/30/2023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5/30/2023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latin typeface="Garamond" panose="02020404030301010803" pitchFamily="18" charset="0"/>
              </a:defRPr>
            </a:lvl1pPr>
          </a:lstStyle>
          <a:p>
            <a:r>
              <a:rPr lang="en-US" dirty="0" smtClean="0"/>
              <a:t>Dörte </a:t>
            </a:r>
            <a:r>
              <a:rPr lang="en-US" dirty="0" err="1" smtClean="0"/>
              <a:t>Taubald</a:t>
            </a:r>
            <a:r>
              <a:rPr lang="en-US" dirty="0" smtClean="0"/>
              <a:t> – </a:t>
            </a:r>
            <a:r>
              <a:rPr lang="en-US" dirty="0" err="1" smtClean="0"/>
              <a:t>Traumazentrierte</a:t>
            </a:r>
            <a:r>
              <a:rPr lang="en-US" dirty="0" smtClean="0"/>
              <a:t> </a:t>
            </a:r>
            <a:r>
              <a:rPr lang="en-US" dirty="0" err="1" smtClean="0"/>
              <a:t>Fachberaterin</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smtClean="0">
                <a:latin typeface="Garamond" panose="02020404030301010803" pitchFamily="18" charset="0"/>
              </a:rPr>
              <a:t>Trauma</a:t>
            </a:r>
            <a:br>
              <a:rPr lang="de-DE" dirty="0" smtClean="0">
                <a:latin typeface="Garamond" panose="02020404030301010803" pitchFamily="18" charset="0"/>
              </a:rPr>
            </a:br>
            <a:r>
              <a:rPr lang="de-DE" dirty="0" smtClean="0">
                <a:latin typeface="Garamond" panose="02020404030301010803" pitchFamily="18" charset="0"/>
              </a:rPr>
              <a:t>komplexe </a:t>
            </a:r>
            <a:r>
              <a:rPr lang="de-DE" dirty="0" err="1" smtClean="0">
                <a:latin typeface="Garamond" panose="02020404030301010803" pitchFamily="18" charset="0"/>
              </a:rPr>
              <a:t>Traumafolgestörungen</a:t>
            </a:r>
            <a:r>
              <a:rPr lang="de-DE" dirty="0" smtClean="0">
                <a:latin typeface="Garamond" panose="02020404030301010803" pitchFamily="18" charset="0"/>
              </a:rPr>
              <a:t/>
            </a:r>
            <a:br>
              <a:rPr lang="de-DE" dirty="0" smtClean="0">
                <a:latin typeface="Garamond" panose="02020404030301010803" pitchFamily="18" charset="0"/>
              </a:rPr>
            </a:br>
            <a:r>
              <a:rPr lang="de-DE" dirty="0" smtClean="0">
                <a:latin typeface="Garamond" panose="02020404030301010803" pitchFamily="18" charset="0"/>
              </a:rPr>
              <a:t>Dissoziative Zustände </a:t>
            </a:r>
            <a:endParaRPr lang="de-DE" dirty="0">
              <a:latin typeface="Garamond" panose="02020404030301010803" pitchFamily="18" charset="0"/>
            </a:endParaRPr>
          </a:p>
        </p:txBody>
      </p:sp>
      <p:sp>
        <p:nvSpPr>
          <p:cNvPr id="3" name="Untertitel 2"/>
          <p:cNvSpPr>
            <a:spLocks noGrp="1"/>
          </p:cNvSpPr>
          <p:nvPr>
            <p:ph type="subTitle" idx="1"/>
          </p:nvPr>
        </p:nvSpPr>
        <p:spPr/>
        <p:txBody>
          <a:bodyPr/>
          <a:lstStyle/>
          <a:p>
            <a:r>
              <a:rPr lang="de-DE" dirty="0" smtClean="0">
                <a:latin typeface="Garamond" panose="02020404030301010803" pitchFamily="18" charset="0"/>
              </a:rPr>
              <a:t>Dörte </a:t>
            </a:r>
            <a:r>
              <a:rPr lang="de-DE" dirty="0" err="1" smtClean="0">
                <a:latin typeface="Garamond" panose="02020404030301010803" pitchFamily="18" charset="0"/>
              </a:rPr>
              <a:t>Taubald</a:t>
            </a:r>
            <a:endParaRPr lang="de-DE" dirty="0" smtClean="0">
              <a:latin typeface="Garamond" panose="02020404030301010803" pitchFamily="18" charset="0"/>
            </a:endParaRPr>
          </a:p>
          <a:p>
            <a:r>
              <a:rPr lang="de-DE" dirty="0" err="1" smtClean="0">
                <a:latin typeface="Garamond" panose="02020404030301010803" pitchFamily="18" charset="0"/>
              </a:rPr>
              <a:t>Traumazentrierte</a:t>
            </a:r>
            <a:r>
              <a:rPr lang="de-DE" dirty="0" smtClean="0">
                <a:latin typeface="Garamond" panose="02020404030301010803" pitchFamily="18" charset="0"/>
              </a:rPr>
              <a:t> Fachberatung</a:t>
            </a:r>
            <a:endParaRPr lang="de-DE" dirty="0">
              <a:latin typeface="Garamond" panose="02020404030301010803" pitchFamily="18" charset="0"/>
            </a:endParaRPr>
          </a:p>
        </p:txBody>
      </p:sp>
    </p:spTree>
    <p:extLst>
      <p:ext uri="{BB962C8B-B14F-4D97-AF65-F5344CB8AC3E}">
        <p14:creationId xmlns:p14="http://schemas.microsoft.com/office/powerpoint/2010/main" val="953937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Posttraumatische Belastungsstörung (DSM-5)</a:t>
            </a:r>
            <a:endParaRPr lang="de-DE" sz="3200" b="1" dirty="0">
              <a:latin typeface="Garamond" panose="02020404030301010803" pitchFamily="18" charset="0"/>
            </a:endParaRPr>
          </a:p>
        </p:txBody>
      </p:sp>
      <p:sp>
        <p:nvSpPr>
          <p:cNvPr id="3" name="Inhaltsplatzhalter 2"/>
          <p:cNvSpPr>
            <a:spLocks noGrp="1"/>
          </p:cNvSpPr>
          <p:nvPr>
            <p:ph idx="1"/>
          </p:nvPr>
        </p:nvSpPr>
        <p:spPr>
          <a:xfrm>
            <a:off x="2589212" y="2133599"/>
            <a:ext cx="8915400" cy="4499675"/>
          </a:xfrm>
        </p:spPr>
        <p:txBody>
          <a:bodyPr>
            <a:normAutofit fontScale="92500" lnSpcReduction="10000"/>
          </a:bodyPr>
          <a:lstStyle/>
          <a:p>
            <a:pPr marL="0" indent="0">
              <a:buNone/>
            </a:pPr>
            <a:r>
              <a:rPr lang="de-DE" sz="1900" b="1" dirty="0" smtClean="0">
                <a:latin typeface="Garamond" panose="02020404030301010803" pitchFamily="18" charset="0"/>
              </a:rPr>
              <a:t>Ereignis aus der Typologie und zusätzlich</a:t>
            </a:r>
          </a:p>
          <a:p>
            <a:pPr marL="0" indent="0">
              <a:buNone/>
            </a:pPr>
            <a:endParaRPr lang="de-DE" sz="1900" b="1" dirty="0">
              <a:latin typeface="Garamond" panose="02020404030301010803" pitchFamily="18" charset="0"/>
            </a:endParaRPr>
          </a:p>
          <a:p>
            <a:pPr marL="0" indent="0">
              <a:buNone/>
            </a:pPr>
            <a:r>
              <a:rPr lang="de-DE" sz="1900" b="1" dirty="0" smtClean="0">
                <a:latin typeface="Garamond" panose="02020404030301010803" pitchFamily="18" charset="0"/>
              </a:rPr>
              <a:t>Wiederkehrende Erinnerungen</a:t>
            </a:r>
          </a:p>
          <a:p>
            <a:r>
              <a:rPr lang="de-DE" sz="1900" dirty="0" smtClean="0">
                <a:latin typeface="Garamond" panose="02020404030301010803" pitchFamily="18" charset="0"/>
              </a:rPr>
              <a:t>Intrusionen, Alpträume, Belastung bei den Erinnerungen</a:t>
            </a:r>
            <a:endParaRPr lang="de-DE" sz="1900" dirty="0">
              <a:latin typeface="Garamond" panose="02020404030301010803" pitchFamily="18" charset="0"/>
            </a:endParaRPr>
          </a:p>
          <a:p>
            <a:pPr marL="0" indent="0">
              <a:buNone/>
            </a:pPr>
            <a:r>
              <a:rPr lang="de-DE" sz="1900" b="1" dirty="0" smtClean="0">
                <a:latin typeface="Garamond" panose="02020404030301010803" pitchFamily="18" charset="0"/>
              </a:rPr>
              <a:t>Vermeidungsverhalten</a:t>
            </a:r>
          </a:p>
          <a:p>
            <a:r>
              <a:rPr lang="de-DE" sz="1900" dirty="0" smtClean="0">
                <a:latin typeface="Garamond" panose="02020404030301010803" pitchFamily="18" charset="0"/>
              </a:rPr>
              <a:t>z.B. meiden von traumaassoziierten Orten oder über Erlebtes zu sprechen</a:t>
            </a:r>
          </a:p>
          <a:p>
            <a:pPr marL="0" indent="0">
              <a:buNone/>
            </a:pPr>
            <a:r>
              <a:rPr lang="de-DE" sz="1900" b="1" dirty="0" smtClean="0">
                <a:latin typeface="Garamond" panose="02020404030301010803" pitchFamily="18" charset="0"/>
              </a:rPr>
              <a:t>Übererregbarkeit</a:t>
            </a:r>
          </a:p>
          <a:p>
            <a:r>
              <a:rPr lang="de-DE" sz="1900" dirty="0" smtClean="0">
                <a:latin typeface="Garamond" panose="02020404030301010803" pitchFamily="18" charset="0"/>
              </a:rPr>
              <a:t>Ein- und Durchschlafschwierigkeiten, Reizbarkeit, Schreckhaftigkeit, Konzentrationsschwierigkeiten, leichtsinniges oder selbstgefährdendes Verhalten</a:t>
            </a:r>
            <a:endParaRPr lang="de-DE" sz="1900" dirty="0">
              <a:latin typeface="Garamond" panose="02020404030301010803" pitchFamily="18" charset="0"/>
            </a:endParaRPr>
          </a:p>
          <a:p>
            <a:pPr marL="0" indent="0">
              <a:buNone/>
            </a:pPr>
            <a:r>
              <a:rPr lang="de-DE" sz="1900" b="1" dirty="0" smtClean="0">
                <a:latin typeface="Garamond" panose="02020404030301010803" pitchFamily="18" charset="0"/>
              </a:rPr>
              <a:t>Veränderung </a:t>
            </a:r>
            <a:r>
              <a:rPr lang="de-DE" sz="1900" b="1" dirty="0">
                <a:latin typeface="Garamond" panose="02020404030301010803" pitchFamily="18" charset="0"/>
              </a:rPr>
              <a:t>in Denken und </a:t>
            </a:r>
            <a:r>
              <a:rPr lang="de-DE" sz="1900" b="1" dirty="0" smtClean="0">
                <a:latin typeface="Garamond" panose="02020404030301010803" pitchFamily="18" charset="0"/>
              </a:rPr>
              <a:t>Stimmung</a:t>
            </a:r>
          </a:p>
          <a:p>
            <a:r>
              <a:rPr lang="de-DE" sz="1900" dirty="0" smtClean="0">
                <a:latin typeface="Garamond" panose="02020404030301010803" pitchFamily="18" charset="0"/>
              </a:rPr>
              <a:t>Partielle Amnesie, verringertes Interesse, emotionale Taubheit, negative Überzeugungen über sich oder andere, Schuldgefühle, negative Emotionalität</a:t>
            </a:r>
            <a:endParaRPr lang="de-DE" sz="1900" dirty="0">
              <a:latin typeface="Garamond" panose="02020404030301010803" pitchFamily="18" charset="0"/>
            </a:endParaRPr>
          </a:p>
          <a:p>
            <a:pPr marL="0" indent="0">
              <a:buNone/>
            </a:pPr>
            <a:endParaRPr lang="de-DE" dirty="0">
              <a:latin typeface="Garamond" panose="02020404030301010803" pitchFamily="18" charset="0"/>
            </a:endParaRPr>
          </a:p>
          <a:p>
            <a:pPr marL="0" indent="0">
              <a:buNone/>
            </a:pPr>
            <a:endParaRPr lang="de-DE" dirty="0" smtClean="0">
              <a:latin typeface="Garamond" panose="02020404030301010803" pitchFamily="18" charset="0"/>
            </a:endParaRPr>
          </a:p>
          <a:p>
            <a:pPr marL="0" indent="0">
              <a:buNone/>
            </a:pPr>
            <a:endParaRPr lang="de-DE" dirty="0">
              <a:latin typeface="Garamond" panose="02020404030301010803" pitchFamily="18" charset="0"/>
            </a:endParaRPr>
          </a:p>
        </p:txBody>
      </p:sp>
    </p:spTree>
    <p:extLst>
      <p:ext uri="{BB962C8B-B14F-4D97-AF65-F5344CB8AC3E}">
        <p14:creationId xmlns:p14="http://schemas.microsoft.com/office/powerpoint/2010/main" val="4209490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Komplexe Posttraumatische Belastungsstörung</a:t>
            </a:r>
            <a:endParaRPr lang="de-DE" sz="3200" b="1" dirty="0">
              <a:latin typeface="Garamond" panose="02020404030301010803" pitchFamily="18" charset="0"/>
            </a:endParaRPr>
          </a:p>
        </p:txBody>
      </p:sp>
      <p:sp>
        <p:nvSpPr>
          <p:cNvPr id="3" name="Inhaltsplatzhalter 2"/>
          <p:cNvSpPr>
            <a:spLocks noGrp="1"/>
          </p:cNvSpPr>
          <p:nvPr>
            <p:ph idx="1"/>
          </p:nvPr>
        </p:nvSpPr>
        <p:spPr/>
        <p:txBody>
          <a:bodyPr>
            <a:normAutofit/>
          </a:bodyPr>
          <a:lstStyle/>
          <a:p>
            <a:pPr marL="0" indent="0">
              <a:buNone/>
            </a:pPr>
            <a:r>
              <a:rPr lang="de-DE" dirty="0" smtClean="0">
                <a:latin typeface="Garamond" panose="02020404030301010803" pitchFamily="18" charset="0"/>
              </a:rPr>
              <a:t>Kriterien der Posttraumatischen Belastungsstörung und zusätzlich …</a:t>
            </a:r>
            <a:endParaRPr lang="de-DE" dirty="0">
              <a:latin typeface="Garamond" panose="02020404030301010803" pitchFamily="18" charset="0"/>
            </a:endParaRPr>
          </a:p>
          <a:p>
            <a:pPr marL="0" indent="0">
              <a:buNone/>
            </a:pPr>
            <a:endParaRPr lang="de-DE" dirty="0" smtClean="0">
              <a:latin typeface="Garamond" panose="02020404030301010803" pitchFamily="18" charset="0"/>
            </a:endParaRPr>
          </a:p>
          <a:p>
            <a:r>
              <a:rPr lang="de-DE" dirty="0" smtClean="0">
                <a:latin typeface="Garamond" panose="02020404030301010803" pitchFamily="18" charset="0"/>
              </a:rPr>
              <a:t>… Schwierigkeiten in der Emotionsregulation</a:t>
            </a:r>
          </a:p>
          <a:p>
            <a:r>
              <a:rPr lang="de-DE" dirty="0" smtClean="0">
                <a:latin typeface="Garamond" panose="02020404030301010803" pitchFamily="18" charset="0"/>
              </a:rPr>
              <a:t>… Probleme im Selbstwert</a:t>
            </a:r>
          </a:p>
          <a:p>
            <a:r>
              <a:rPr lang="de-DE" dirty="0" smtClean="0">
                <a:latin typeface="Garamond" panose="02020404030301010803" pitchFamily="18" charset="0"/>
              </a:rPr>
              <a:t>… Schwierigkeiten in der interpersonellen Gestaltung </a:t>
            </a:r>
            <a:endParaRPr lang="de-DE" dirty="0">
              <a:latin typeface="Garamond" panose="02020404030301010803" pitchFamily="18" charset="0"/>
            </a:endParaRPr>
          </a:p>
        </p:txBody>
      </p:sp>
    </p:spTree>
    <p:extLst>
      <p:ext uri="{BB962C8B-B14F-4D97-AF65-F5344CB8AC3E}">
        <p14:creationId xmlns:p14="http://schemas.microsoft.com/office/powerpoint/2010/main" val="367684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Komplexe Posttraumatische Belastungsstörung</a:t>
            </a:r>
            <a:endParaRPr lang="de-DE" sz="3200" b="1" dirty="0">
              <a:latin typeface="Garamond" panose="02020404030301010803" pitchFamily="18" charset="0"/>
            </a:endParaRPr>
          </a:p>
        </p:txBody>
      </p:sp>
      <p:sp>
        <p:nvSpPr>
          <p:cNvPr id="3" name="Inhaltsplatzhalter 2"/>
          <p:cNvSpPr>
            <a:spLocks noGrp="1"/>
          </p:cNvSpPr>
          <p:nvPr>
            <p:ph idx="1"/>
          </p:nvPr>
        </p:nvSpPr>
        <p:spPr/>
        <p:txBody>
          <a:bodyPr>
            <a:normAutofit/>
          </a:bodyPr>
          <a:lstStyle/>
          <a:p>
            <a:pPr marL="0" indent="0">
              <a:buNone/>
            </a:pPr>
            <a:r>
              <a:rPr lang="de-DE" dirty="0">
                <a:latin typeface="Garamond" panose="02020404030301010803" pitchFamily="18" charset="0"/>
              </a:rPr>
              <a:t>Es handelt sich hierbei um Stressoren, die… </a:t>
            </a:r>
          </a:p>
          <a:p>
            <a:pPr marL="0" indent="0">
              <a:buNone/>
            </a:pPr>
            <a:endParaRPr lang="de-DE" dirty="0">
              <a:latin typeface="Garamond" panose="02020404030301010803" pitchFamily="18" charset="0"/>
            </a:endParaRPr>
          </a:p>
          <a:p>
            <a:r>
              <a:rPr lang="de-DE" dirty="0">
                <a:latin typeface="Garamond" panose="02020404030301010803" pitchFamily="18" charset="0"/>
              </a:rPr>
              <a:t>… „wiederholt oder über längeren Zeitraum wirken,</a:t>
            </a:r>
          </a:p>
          <a:p>
            <a:r>
              <a:rPr lang="de-DE" dirty="0">
                <a:latin typeface="Garamond" panose="02020404030301010803" pitchFamily="18" charset="0"/>
              </a:rPr>
              <a:t>… mit unmittelbarer Schädigung und / oder Vernachlässigung und </a:t>
            </a:r>
            <a:r>
              <a:rPr lang="de-DE" dirty="0" smtClean="0">
                <a:latin typeface="Garamond" panose="02020404030301010803" pitchFamily="18" charset="0"/>
              </a:rPr>
              <a:t>Verlassen werden </a:t>
            </a:r>
            <a:r>
              <a:rPr lang="de-DE" dirty="0">
                <a:latin typeface="Garamond" panose="02020404030301010803" pitchFamily="18" charset="0"/>
              </a:rPr>
              <a:t>durch </a:t>
            </a:r>
            <a:r>
              <a:rPr lang="de-DE" dirty="0" smtClean="0">
                <a:latin typeface="Garamond" panose="02020404030301010803" pitchFamily="18" charset="0"/>
              </a:rPr>
              <a:t> </a:t>
            </a:r>
          </a:p>
          <a:p>
            <a:pPr marL="0" indent="0">
              <a:buNone/>
            </a:pPr>
            <a:r>
              <a:rPr lang="de-DE" dirty="0">
                <a:latin typeface="Garamond" panose="02020404030301010803" pitchFamily="18" charset="0"/>
              </a:rPr>
              <a:t>	</a:t>
            </a:r>
            <a:r>
              <a:rPr lang="de-DE" dirty="0" smtClean="0">
                <a:latin typeface="Garamond" panose="02020404030301010803" pitchFamily="18" charset="0"/>
              </a:rPr>
              <a:t>   die </a:t>
            </a:r>
            <a:r>
              <a:rPr lang="de-DE" dirty="0">
                <a:latin typeface="Garamond" panose="02020404030301010803" pitchFamily="18" charset="0"/>
              </a:rPr>
              <a:t>primäre </a:t>
            </a:r>
            <a:r>
              <a:rPr lang="de-DE" dirty="0" smtClean="0">
                <a:latin typeface="Garamond" panose="02020404030301010803" pitchFamily="18" charset="0"/>
              </a:rPr>
              <a:t>Bindungspersonen </a:t>
            </a:r>
            <a:r>
              <a:rPr lang="de-DE" dirty="0">
                <a:latin typeface="Garamond" panose="02020404030301010803" pitchFamily="18" charset="0"/>
              </a:rPr>
              <a:t>oder auch anderer wichtiger Erwachsene verbunden sind,</a:t>
            </a:r>
          </a:p>
          <a:p>
            <a:r>
              <a:rPr lang="de-DE" dirty="0">
                <a:latin typeface="Garamond" panose="02020404030301010803" pitchFamily="18" charset="0"/>
              </a:rPr>
              <a:t>… in wichtigen Entwicklungsperioden wirksam und</a:t>
            </a:r>
          </a:p>
          <a:p>
            <a:r>
              <a:rPr lang="de-DE" dirty="0">
                <a:latin typeface="Garamond" panose="02020404030301010803" pitchFamily="18" charset="0"/>
              </a:rPr>
              <a:t>… die Entwicklung eines Kindes erheblich beeinträchtigen.“ </a:t>
            </a:r>
            <a:endParaRPr lang="de-DE" dirty="0" smtClean="0">
              <a:latin typeface="Garamond" panose="02020404030301010803" pitchFamily="18" charset="0"/>
            </a:endParaRPr>
          </a:p>
          <a:p>
            <a:pPr marL="0" indent="0">
              <a:buNone/>
            </a:pPr>
            <a:r>
              <a:rPr lang="de-DE" dirty="0" smtClean="0">
                <a:latin typeface="Garamond" panose="02020404030301010803" pitchFamily="18" charset="0"/>
              </a:rPr>
              <a:t>															</a:t>
            </a:r>
            <a:r>
              <a:rPr lang="de-DE" sz="1400" dirty="0">
                <a:latin typeface="Garamond" panose="02020404030301010803" pitchFamily="18" charset="0"/>
              </a:rPr>
              <a:t>v</a:t>
            </a:r>
            <a:r>
              <a:rPr lang="de-DE" sz="1400" dirty="0" smtClean="0">
                <a:latin typeface="Garamond" panose="02020404030301010803" pitchFamily="18" charset="0"/>
              </a:rPr>
              <a:t>gl. </a:t>
            </a:r>
            <a:r>
              <a:rPr lang="de-DE" sz="1400" dirty="0" err="1" smtClean="0">
                <a:latin typeface="Garamond" panose="02020404030301010803" pitchFamily="18" charset="0"/>
              </a:rPr>
              <a:t>Courtios</a:t>
            </a:r>
            <a:r>
              <a:rPr lang="de-DE" sz="1400" dirty="0" smtClean="0">
                <a:latin typeface="Garamond" panose="02020404030301010803" pitchFamily="18" charset="0"/>
              </a:rPr>
              <a:t> / Ford 2011</a:t>
            </a:r>
          </a:p>
        </p:txBody>
      </p:sp>
    </p:spTree>
    <p:extLst>
      <p:ext uri="{BB962C8B-B14F-4D97-AF65-F5344CB8AC3E}">
        <p14:creationId xmlns:p14="http://schemas.microsoft.com/office/powerpoint/2010/main" val="3894786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Dissoziative Zustände</a:t>
            </a:r>
            <a:endParaRPr lang="de-DE" sz="3200" b="1" dirty="0">
              <a:latin typeface="Garamond" panose="02020404030301010803" pitchFamily="18" charset="0"/>
            </a:endParaRPr>
          </a:p>
        </p:txBody>
      </p:sp>
      <p:sp>
        <p:nvSpPr>
          <p:cNvPr id="3" name="Inhaltsplatzhalter 2"/>
          <p:cNvSpPr>
            <a:spLocks noGrp="1"/>
          </p:cNvSpPr>
          <p:nvPr>
            <p:ph idx="1"/>
          </p:nvPr>
        </p:nvSpPr>
        <p:spPr/>
        <p:txBody>
          <a:bodyPr>
            <a:normAutofit/>
          </a:bodyPr>
          <a:lstStyle/>
          <a:p>
            <a:pPr marL="0" indent="0">
              <a:buNone/>
            </a:pPr>
            <a:r>
              <a:rPr lang="de-DE" dirty="0">
                <a:latin typeface="Garamond" panose="02020404030301010803" pitchFamily="18" charset="0"/>
              </a:rPr>
              <a:t>Dissoziation ist kein medizinischer Notfall, sondern ein sich limitierender Prozess.</a:t>
            </a:r>
          </a:p>
          <a:p>
            <a:pPr marL="0" indent="0">
              <a:buNone/>
            </a:pPr>
            <a:endParaRPr lang="de-DE" dirty="0">
              <a:latin typeface="Garamond" panose="02020404030301010803" pitchFamily="18" charset="0"/>
            </a:endParaRPr>
          </a:p>
          <a:p>
            <a:pPr marL="0" indent="0">
              <a:buNone/>
            </a:pPr>
            <a:r>
              <a:rPr lang="de-DE" dirty="0" smtClean="0">
                <a:latin typeface="Garamond" panose="02020404030301010803" pitchFamily="18" charset="0"/>
              </a:rPr>
              <a:t>Wenn </a:t>
            </a:r>
            <a:r>
              <a:rPr lang="de-DE" dirty="0">
                <a:latin typeface="Garamond" panose="02020404030301010803" pitchFamily="18" charset="0"/>
              </a:rPr>
              <a:t>eine Situation, die als lebensbedrohliches wahrgenommen wird, individuelle Bewältigungsstrategien übersteigt und den Menschen mit dem Gefühl der Hilflosigkeit, intensiver Angst oder Entsetzen überflutet, sowie weder Kampf noch Flucht möglich ist, schaltet der menschliche Organismus auf Überlebensstrategien um. Der Mensch und dissoziiert. </a:t>
            </a:r>
          </a:p>
          <a:p>
            <a:pPr marL="0" indent="0">
              <a:buNone/>
            </a:pPr>
            <a:endParaRPr lang="de-DE" dirty="0">
              <a:latin typeface="Garamond" panose="02020404030301010803" pitchFamily="18" charset="0"/>
            </a:endParaRPr>
          </a:p>
          <a:p>
            <a:pPr marL="0" indent="0">
              <a:buNone/>
            </a:pPr>
            <a:r>
              <a:rPr lang="de-DE" dirty="0">
                <a:latin typeface="Garamond" panose="02020404030301010803" pitchFamily="18" charset="0"/>
              </a:rPr>
              <a:t>Dissoziation ist die Fähigkeit, etwas aus dem bewussten Bewusstsein auszugrenzen. Dies ist in Gefahrensituationen eine sinnvolle Reaktion. Bei andauernder Gefahr kann Dissoziation zur dauerhaften Bewältigungsstrategie werden, wobei sie </a:t>
            </a:r>
            <a:r>
              <a:rPr lang="de-DE" dirty="0" smtClean="0">
                <a:latin typeface="Garamond" panose="02020404030301010803" pitchFamily="18" charset="0"/>
              </a:rPr>
              <a:t>nicht </a:t>
            </a:r>
            <a:r>
              <a:rPr lang="de-DE" dirty="0">
                <a:latin typeface="Garamond" panose="02020404030301010803" pitchFamily="18" charset="0"/>
              </a:rPr>
              <a:t>willentlich gesteuert werden </a:t>
            </a:r>
            <a:r>
              <a:rPr lang="de-DE" dirty="0" smtClean="0">
                <a:latin typeface="Garamond" panose="02020404030301010803" pitchFamily="18" charset="0"/>
              </a:rPr>
              <a:t>kann.</a:t>
            </a:r>
            <a:endParaRPr lang="de-DE" dirty="0">
              <a:latin typeface="Garamond" panose="02020404030301010803" pitchFamily="18" charset="0"/>
            </a:endParaRPr>
          </a:p>
        </p:txBody>
      </p:sp>
    </p:spTree>
    <p:extLst>
      <p:ext uri="{BB962C8B-B14F-4D97-AF65-F5344CB8AC3E}">
        <p14:creationId xmlns:p14="http://schemas.microsoft.com/office/powerpoint/2010/main" val="875686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err="1" smtClean="0">
                <a:latin typeface="Garamond" panose="02020404030301010803" pitchFamily="18" charset="0"/>
              </a:rPr>
              <a:t>Window</a:t>
            </a:r>
            <a:r>
              <a:rPr lang="de-DE" sz="3200" b="1" dirty="0" smtClean="0">
                <a:latin typeface="Garamond" panose="02020404030301010803" pitchFamily="18" charset="0"/>
              </a:rPr>
              <a:t> </a:t>
            </a:r>
            <a:r>
              <a:rPr lang="de-DE" sz="3200" b="1" dirty="0" err="1" smtClean="0">
                <a:latin typeface="Garamond" panose="02020404030301010803" pitchFamily="18" charset="0"/>
              </a:rPr>
              <a:t>of</a:t>
            </a:r>
            <a:r>
              <a:rPr lang="de-DE" sz="3200" b="1" dirty="0" smtClean="0">
                <a:latin typeface="Garamond" panose="02020404030301010803" pitchFamily="18" charset="0"/>
              </a:rPr>
              <a:t> </a:t>
            </a:r>
            <a:r>
              <a:rPr lang="de-DE" sz="3200" b="1" dirty="0" err="1" smtClean="0">
                <a:latin typeface="Garamond" panose="02020404030301010803" pitchFamily="18" charset="0"/>
              </a:rPr>
              <a:t>Tolerance</a:t>
            </a:r>
            <a:endParaRPr lang="de-DE" sz="3200" b="1" dirty="0">
              <a:latin typeface="Garamond" panose="02020404030301010803" pitchFamily="18" charset="0"/>
            </a:endParaRPr>
          </a:p>
        </p:txBody>
      </p:sp>
      <p:sp>
        <p:nvSpPr>
          <p:cNvPr id="3" name="Inhaltsplatzhalter 2"/>
          <p:cNvSpPr>
            <a:spLocks noGrp="1"/>
          </p:cNvSpPr>
          <p:nvPr>
            <p:ph idx="1"/>
          </p:nvPr>
        </p:nvSpPr>
        <p:spPr/>
        <p:txBody>
          <a:bodyPr>
            <a:normAutofit/>
          </a:bodyPr>
          <a:lstStyle/>
          <a:p>
            <a:pPr marL="0" indent="0">
              <a:buNone/>
            </a:pPr>
            <a:endParaRPr lang="de-DE" dirty="0" smtClean="0">
              <a:latin typeface="Garamond" panose="02020404030301010803" pitchFamily="18" charset="0"/>
            </a:endParaRPr>
          </a:p>
          <a:p>
            <a:pPr marL="0" indent="0">
              <a:buNone/>
            </a:pPr>
            <a:endParaRPr lang="de-DE" dirty="0">
              <a:latin typeface="Garamond" panose="02020404030301010803" pitchFamily="18" charset="0"/>
            </a:endParaRPr>
          </a:p>
          <a:p>
            <a:pPr marL="0" indent="0">
              <a:buNone/>
            </a:pPr>
            <a:endParaRPr lang="de-DE" dirty="0" smtClean="0">
              <a:latin typeface="Garamond" panose="02020404030301010803" pitchFamily="18" charset="0"/>
            </a:endParaRPr>
          </a:p>
          <a:p>
            <a:pPr marL="0" indent="0">
              <a:buNone/>
            </a:pPr>
            <a:endParaRPr lang="de-DE" dirty="0">
              <a:latin typeface="Garamond" panose="02020404030301010803" pitchFamily="18" charset="0"/>
            </a:endParaRPr>
          </a:p>
          <a:p>
            <a:pPr marL="0" indent="0">
              <a:buNone/>
            </a:pPr>
            <a:endParaRPr lang="de-DE" dirty="0" smtClean="0">
              <a:latin typeface="Garamond" panose="02020404030301010803" pitchFamily="18" charset="0"/>
            </a:endParaRPr>
          </a:p>
          <a:p>
            <a:pPr marL="0" indent="0">
              <a:buNone/>
            </a:pPr>
            <a:endParaRPr lang="de-DE" dirty="0">
              <a:latin typeface="Garamond" panose="02020404030301010803" pitchFamily="18" charset="0"/>
            </a:endParaRPr>
          </a:p>
          <a:p>
            <a:pPr marL="0" indent="0">
              <a:buNone/>
            </a:pPr>
            <a:endParaRPr lang="de-DE" dirty="0" smtClean="0">
              <a:latin typeface="Garamond" panose="02020404030301010803" pitchFamily="18" charset="0"/>
            </a:endParaRPr>
          </a:p>
          <a:p>
            <a:pPr marL="0" indent="0">
              <a:buNone/>
            </a:pPr>
            <a:endParaRPr lang="de-DE" dirty="0">
              <a:latin typeface="Garamond" panose="02020404030301010803" pitchFamily="18" charset="0"/>
            </a:endParaRPr>
          </a:p>
          <a:p>
            <a:pPr marL="0" indent="0" algn="r">
              <a:buNone/>
            </a:pPr>
            <a:r>
              <a:rPr lang="de-DE" sz="1200" dirty="0" smtClean="0">
                <a:latin typeface="Garamond" panose="02020404030301010803" pitchFamily="18" charset="0"/>
              </a:rPr>
              <a:t>nach Daniel Siegel</a:t>
            </a:r>
            <a:endParaRPr lang="de-DE" sz="1200" dirty="0">
              <a:latin typeface="Garamond" panose="02020404030301010803" pitchFamily="18" charset="0"/>
            </a:endParaRPr>
          </a:p>
        </p:txBody>
      </p:sp>
      <p:graphicFrame>
        <p:nvGraphicFramePr>
          <p:cNvPr id="5" name="Tabelle 4"/>
          <p:cNvGraphicFramePr>
            <a:graphicFrameLocks noGrp="1"/>
          </p:cNvGraphicFramePr>
          <p:nvPr>
            <p:extLst>
              <p:ext uri="{D42A27DB-BD31-4B8C-83A1-F6EECF244321}">
                <p14:modId xmlns:p14="http://schemas.microsoft.com/office/powerpoint/2010/main" val="633502711"/>
              </p:ext>
            </p:extLst>
          </p:nvPr>
        </p:nvGraphicFramePr>
        <p:xfrm>
          <a:off x="2589212" y="2133600"/>
          <a:ext cx="8915400" cy="2768600"/>
        </p:xfrm>
        <a:graphic>
          <a:graphicData uri="http://schemas.openxmlformats.org/drawingml/2006/table">
            <a:tbl>
              <a:tblPr firstRow="1" bandRow="1">
                <a:tableStyleId>{5C22544A-7EE6-4342-B048-85BDC9FD1C3A}</a:tableStyleId>
              </a:tblPr>
              <a:tblGrid>
                <a:gridCol w="5350984">
                  <a:extLst>
                    <a:ext uri="{9D8B030D-6E8A-4147-A177-3AD203B41FA5}">
                      <a16:colId xmlns:a16="http://schemas.microsoft.com/office/drawing/2014/main" val="2834540766"/>
                    </a:ext>
                  </a:extLst>
                </a:gridCol>
                <a:gridCol w="3564416">
                  <a:extLst>
                    <a:ext uri="{9D8B030D-6E8A-4147-A177-3AD203B41FA5}">
                      <a16:colId xmlns:a16="http://schemas.microsoft.com/office/drawing/2014/main" val="1542438911"/>
                    </a:ext>
                  </a:extLst>
                </a:gridCol>
              </a:tblGrid>
              <a:tr h="370840">
                <a:tc gridSpan="2">
                  <a:txBody>
                    <a:bodyPr/>
                    <a:lstStyle/>
                    <a:p>
                      <a:pPr algn="ctr"/>
                      <a:endParaRPr lang="de-DE" b="1" dirty="0">
                        <a:solidFill>
                          <a:schemeClr val="tx1"/>
                        </a:solidFill>
                        <a:latin typeface="Garamond" panose="02020404030301010803" pitchFamily="18" charset="0"/>
                      </a:endParaRPr>
                    </a:p>
                  </a:txBody>
                  <a:tcPr>
                    <a:noFill/>
                  </a:tcPr>
                </a:tc>
                <a:tc hMerge="1">
                  <a:txBody>
                    <a:bodyPr/>
                    <a:lstStyle/>
                    <a:p>
                      <a:endParaRPr lang="de-DE" b="0" dirty="0">
                        <a:solidFill>
                          <a:schemeClr val="tx1"/>
                        </a:solidFill>
                        <a:latin typeface="Garamond" panose="02020404030301010803" pitchFamily="18" charset="0"/>
                      </a:endParaRPr>
                    </a:p>
                  </a:txBody>
                  <a:tcPr>
                    <a:noFill/>
                  </a:tcPr>
                </a:tc>
                <a:extLst>
                  <a:ext uri="{0D108BD9-81ED-4DB2-BD59-A6C34878D82A}">
                    <a16:rowId xmlns:a16="http://schemas.microsoft.com/office/drawing/2014/main" val="4069648900"/>
                  </a:ext>
                </a:extLst>
              </a:tr>
              <a:tr h="370840">
                <a:tc>
                  <a:txBody>
                    <a:bodyPr/>
                    <a:lstStyle/>
                    <a:p>
                      <a:endParaRPr lang="de-DE" b="0" dirty="0">
                        <a:solidFill>
                          <a:schemeClr val="tx1"/>
                        </a:solidFill>
                        <a:latin typeface="Garamond" panose="02020404030301010803" pitchFamily="18" charset="0"/>
                      </a:endParaRPr>
                    </a:p>
                  </a:txBody>
                  <a:tcPr>
                    <a:solidFill>
                      <a:schemeClr val="bg1">
                        <a:lumMod val="75000"/>
                      </a:schemeClr>
                    </a:solidFill>
                  </a:tcPr>
                </a:tc>
                <a:tc>
                  <a:txBody>
                    <a:bodyPr/>
                    <a:lstStyle/>
                    <a:p>
                      <a:r>
                        <a:rPr lang="de-DE" b="0" smtClean="0">
                          <a:solidFill>
                            <a:schemeClr val="tx1"/>
                          </a:solidFill>
                          <a:latin typeface="Garamond" panose="02020404030301010803" pitchFamily="18" charset="0"/>
                        </a:rPr>
                        <a:t>Hyperarousal </a:t>
                      </a:r>
                      <a:endParaRPr lang="de-DE" b="0" dirty="0">
                        <a:solidFill>
                          <a:schemeClr val="tx1"/>
                        </a:solidFill>
                        <a:latin typeface="Garamond" panose="02020404030301010803" pitchFamily="18" charset="0"/>
                      </a:endParaRPr>
                    </a:p>
                  </a:txBody>
                  <a:tcPr>
                    <a:solidFill>
                      <a:schemeClr val="accent1">
                        <a:lumMod val="40000"/>
                        <a:lumOff val="60000"/>
                      </a:schemeClr>
                    </a:solidFill>
                  </a:tcPr>
                </a:tc>
                <a:extLst>
                  <a:ext uri="{0D108BD9-81ED-4DB2-BD59-A6C34878D82A}">
                    <a16:rowId xmlns:a16="http://schemas.microsoft.com/office/drawing/2014/main" val="918439115"/>
                  </a:ext>
                </a:extLst>
              </a:tr>
              <a:tr h="370840">
                <a:tc>
                  <a:txBody>
                    <a:bodyPr/>
                    <a:lstStyle/>
                    <a:p>
                      <a:endParaRPr lang="de-DE" dirty="0">
                        <a:solidFill>
                          <a:schemeClr val="tx1"/>
                        </a:solidFill>
                        <a:latin typeface="Garamond" panose="02020404030301010803" pitchFamily="18" charset="0"/>
                      </a:endParaRPr>
                    </a:p>
                  </a:txBody>
                  <a:tcPr>
                    <a:solidFill>
                      <a:schemeClr val="bg1">
                        <a:lumMod val="85000"/>
                      </a:schemeClr>
                    </a:solidFill>
                  </a:tcPr>
                </a:tc>
                <a:tc>
                  <a:txBody>
                    <a:bodyPr/>
                    <a:lstStyle/>
                    <a:p>
                      <a:r>
                        <a:rPr lang="de-DE" dirty="0" err="1" smtClean="0">
                          <a:solidFill>
                            <a:schemeClr val="tx1"/>
                          </a:solidFill>
                          <a:latin typeface="Garamond" panose="02020404030301010803" pitchFamily="18" charset="0"/>
                        </a:rPr>
                        <a:t>Hypervigilanz</a:t>
                      </a:r>
                      <a:endParaRPr lang="de-DE" dirty="0">
                        <a:solidFill>
                          <a:schemeClr val="tx1"/>
                        </a:solidFill>
                        <a:latin typeface="Garamond" panose="02020404030301010803" pitchFamily="18" charset="0"/>
                      </a:endParaRPr>
                    </a:p>
                  </a:txBody>
                  <a:tcPr>
                    <a:solidFill>
                      <a:schemeClr val="accent2">
                        <a:lumMod val="40000"/>
                        <a:lumOff val="60000"/>
                      </a:schemeClr>
                    </a:solidFill>
                  </a:tcPr>
                </a:tc>
                <a:extLst>
                  <a:ext uri="{0D108BD9-81ED-4DB2-BD59-A6C34878D82A}">
                    <a16:rowId xmlns:a16="http://schemas.microsoft.com/office/drawing/2014/main" val="3930437837"/>
                  </a:ext>
                </a:extLst>
              </a:tr>
              <a:tr h="370840">
                <a:tc>
                  <a:txBody>
                    <a:bodyPr/>
                    <a:lstStyle/>
                    <a:p>
                      <a:endParaRPr lang="de-DE" dirty="0" smtClean="0">
                        <a:solidFill>
                          <a:schemeClr val="tx1"/>
                        </a:solidFill>
                        <a:latin typeface="Garamond" panose="02020404030301010803" pitchFamily="18" charset="0"/>
                      </a:endParaRPr>
                    </a:p>
                    <a:p>
                      <a:endParaRPr lang="de-DE" dirty="0" smtClean="0">
                        <a:solidFill>
                          <a:schemeClr val="tx1"/>
                        </a:solidFill>
                        <a:latin typeface="Garamond" panose="02020404030301010803" pitchFamily="18" charset="0"/>
                      </a:endParaRPr>
                    </a:p>
                    <a:p>
                      <a:endParaRPr lang="de-DE" dirty="0">
                        <a:solidFill>
                          <a:schemeClr val="tx1"/>
                        </a:solidFill>
                        <a:latin typeface="Garamond" panose="02020404030301010803" pitchFamily="18" charset="0"/>
                      </a:endParaRPr>
                    </a:p>
                  </a:txBody>
                  <a:tcPr>
                    <a:solidFill>
                      <a:schemeClr val="bg1"/>
                    </a:solidFill>
                  </a:tcPr>
                </a:tc>
                <a:tc>
                  <a:txBody>
                    <a:bodyPr/>
                    <a:lstStyle/>
                    <a:p>
                      <a:endParaRPr lang="de-DE" dirty="0" smtClean="0">
                        <a:solidFill>
                          <a:schemeClr val="tx1"/>
                        </a:solidFill>
                        <a:latin typeface="Garamond" panose="02020404030301010803" pitchFamily="18" charset="0"/>
                      </a:endParaRPr>
                    </a:p>
                    <a:p>
                      <a:r>
                        <a:rPr lang="de-DE" dirty="0" err="1" smtClean="0">
                          <a:solidFill>
                            <a:schemeClr val="tx1"/>
                          </a:solidFill>
                          <a:latin typeface="Garamond" panose="02020404030301010803" pitchFamily="18" charset="0"/>
                        </a:rPr>
                        <a:t>Window</a:t>
                      </a:r>
                      <a:r>
                        <a:rPr lang="de-DE" dirty="0" smtClean="0">
                          <a:solidFill>
                            <a:schemeClr val="tx1"/>
                          </a:solidFill>
                          <a:latin typeface="Garamond" panose="02020404030301010803" pitchFamily="18" charset="0"/>
                        </a:rPr>
                        <a:t> </a:t>
                      </a:r>
                      <a:r>
                        <a:rPr lang="de-DE" dirty="0" err="1" smtClean="0">
                          <a:solidFill>
                            <a:schemeClr val="tx1"/>
                          </a:solidFill>
                          <a:latin typeface="Garamond" panose="02020404030301010803" pitchFamily="18" charset="0"/>
                        </a:rPr>
                        <a:t>of</a:t>
                      </a:r>
                      <a:r>
                        <a:rPr lang="de-DE" dirty="0" smtClean="0">
                          <a:solidFill>
                            <a:schemeClr val="tx1"/>
                          </a:solidFill>
                          <a:latin typeface="Garamond" panose="02020404030301010803" pitchFamily="18" charset="0"/>
                        </a:rPr>
                        <a:t> </a:t>
                      </a:r>
                      <a:r>
                        <a:rPr lang="de-DE" dirty="0" err="1" smtClean="0">
                          <a:solidFill>
                            <a:schemeClr val="tx1"/>
                          </a:solidFill>
                          <a:latin typeface="Garamond" panose="02020404030301010803" pitchFamily="18" charset="0"/>
                        </a:rPr>
                        <a:t>tolerance</a:t>
                      </a:r>
                      <a:endParaRPr lang="de-DE" dirty="0">
                        <a:solidFill>
                          <a:schemeClr val="tx1"/>
                        </a:solidFill>
                        <a:latin typeface="Garamond" panose="02020404030301010803" pitchFamily="18" charset="0"/>
                      </a:endParaRPr>
                    </a:p>
                  </a:txBody>
                  <a:tcPr/>
                </a:tc>
                <a:extLst>
                  <a:ext uri="{0D108BD9-81ED-4DB2-BD59-A6C34878D82A}">
                    <a16:rowId xmlns:a16="http://schemas.microsoft.com/office/drawing/2014/main" val="2706453692"/>
                  </a:ext>
                </a:extLst>
              </a:tr>
              <a:tr h="370840">
                <a:tc>
                  <a:txBody>
                    <a:bodyPr/>
                    <a:lstStyle/>
                    <a:p>
                      <a:endParaRPr lang="de-DE" dirty="0">
                        <a:solidFill>
                          <a:schemeClr val="tx1"/>
                        </a:solidFill>
                        <a:latin typeface="Garamond" panose="02020404030301010803" pitchFamily="18" charset="0"/>
                      </a:endParaRPr>
                    </a:p>
                  </a:txBody>
                  <a:tcPr>
                    <a:solidFill>
                      <a:schemeClr val="bg1">
                        <a:lumMod val="85000"/>
                      </a:schemeClr>
                    </a:solidFill>
                  </a:tcPr>
                </a:tc>
                <a:tc>
                  <a:txBody>
                    <a:bodyPr/>
                    <a:lstStyle/>
                    <a:p>
                      <a:r>
                        <a:rPr lang="de-DE" dirty="0" err="1" smtClean="0">
                          <a:solidFill>
                            <a:schemeClr val="tx1"/>
                          </a:solidFill>
                          <a:latin typeface="Garamond" panose="02020404030301010803" pitchFamily="18" charset="0"/>
                        </a:rPr>
                        <a:t>Hypoarousal</a:t>
                      </a:r>
                      <a:endParaRPr lang="de-DE" dirty="0">
                        <a:solidFill>
                          <a:schemeClr val="tx1"/>
                        </a:solidFill>
                        <a:latin typeface="Garamond" panose="02020404030301010803" pitchFamily="18" charset="0"/>
                      </a:endParaRPr>
                    </a:p>
                  </a:txBody>
                  <a:tcPr>
                    <a:solidFill>
                      <a:schemeClr val="accent5">
                        <a:lumMod val="40000"/>
                        <a:lumOff val="60000"/>
                      </a:schemeClr>
                    </a:solidFill>
                  </a:tcPr>
                </a:tc>
                <a:extLst>
                  <a:ext uri="{0D108BD9-81ED-4DB2-BD59-A6C34878D82A}">
                    <a16:rowId xmlns:a16="http://schemas.microsoft.com/office/drawing/2014/main" val="2433679083"/>
                  </a:ext>
                </a:extLst>
              </a:tr>
              <a:tr h="370840">
                <a:tc>
                  <a:txBody>
                    <a:bodyPr/>
                    <a:lstStyle/>
                    <a:p>
                      <a:endParaRPr lang="de-DE" dirty="0">
                        <a:solidFill>
                          <a:schemeClr val="tx1"/>
                        </a:solidFill>
                        <a:latin typeface="Garamond" panose="02020404030301010803" pitchFamily="18" charset="0"/>
                      </a:endParaRPr>
                    </a:p>
                  </a:txBody>
                  <a:tcPr>
                    <a:solidFill>
                      <a:schemeClr val="bg1">
                        <a:lumMod val="75000"/>
                      </a:schemeClr>
                    </a:solidFill>
                  </a:tcPr>
                </a:tc>
                <a:tc>
                  <a:txBody>
                    <a:bodyPr/>
                    <a:lstStyle/>
                    <a:p>
                      <a:r>
                        <a:rPr lang="de-DE" smtClean="0">
                          <a:solidFill>
                            <a:schemeClr val="tx1"/>
                          </a:solidFill>
                          <a:latin typeface="Garamond" panose="02020404030301010803" pitchFamily="18" charset="0"/>
                        </a:rPr>
                        <a:t>Dissoziation</a:t>
                      </a:r>
                      <a:endParaRPr lang="de-DE" dirty="0">
                        <a:solidFill>
                          <a:schemeClr val="tx1"/>
                        </a:solidFill>
                        <a:latin typeface="Garamond" panose="02020404030301010803" pitchFamily="18" charset="0"/>
                      </a:endParaRPr>
                    </a:p>
                  </a:txBody>
                  <a:tcPr>
                    <a:solidFill>
                      <a:schemeClr val="accent6">
                        <a:lumMod val="40000"/>
                        <a:lumOff val="60000"/>
                      </a:schemeClr>
                    </a:solidFill>
                  </a:tcPr>
                </a:tc>
                <a:extLst>
                  <a:ext uri="{0D108BD9-81ED-4DB2-BD59-A6C34878D82A}">
                    <a16:rowId xmlns:a16="http://schemas.microsoft.com/office/drawing/2014/main" val="733282396"/>
                  </a:ext>
                </a:extLst>
              </a:tr>
            </a:tbl>
          </a:graphicData>
        </a:graphic>
      </p:graphicFrame>
      <p:sp>
        <p:nvSpPr>
          <p:cNvPr id="11" name="Freihandform 10"/>
          <p:cNvSpPr/>
          <p:nvPr/>
        </p:nvSpPr>
        <p:spPr>
          <a:xfrm>
            <a:off x="2589212" y="2628413"/>
            <a:ext cx="5224753" cy="2131010"/>
          </a:xfrm>
          <a:custGeom>
            <a:avLst/>
            <a:gdLst>
              <a:gd name="connsiteX0" fmla="*/ 0 w 3255894"/>
              <a:gd name="connsiteY0" fmla="*/ 1097281 h 2131010"/>
              <a:gd name="connsiteX1" fmla="*/ 249382 w 3255894"/>
              <a:gd name="connsiteY1" fmla="*/ 723208 h 2131010"/>
              <a:gd name="connsiteX2" fmla="*/ 374073 w 3255894"/>
              <a:gd name="connsiteY2" fmla="*/ 1305099 h 2131010"/>
              <a:gd name="connsiteX3" fmla="*/ 540327 w 3255894"/>
              <a:gd name="connsiteY3" fmla="*/ 362990 h 2131010"/>
              <a:gd name="connsiteX4" fmla="*/ 789709 w 3255894"/>
              <a:gd name="connsiteY4" fmla="*/ 459971 h 2131010"/>
              <a:gd name="connsiteX5" fmla="*/ 1025236 w 3255894"/>
              <a:gd name="connsiteY5" fmla="*/ 2771 h 2131010"/>
              <a:gd name="connsiteX6" fmla="*/ 1371600 w 3255894"/>
              <a:gd name="connsiteY6" fmla="*/ 709353 h 2131010"/>
              <a:gd name="connsiteX7" fmla="*/ 1634836 w 3255894"/>
              <a:gd name="connsiteY7" fmla="*/ 834044 h 2131010"/>
              <a:gd name="connsiteX8" fmla="*/ 1801091 w 3255894"/>
              <a:gd name="connsiteY8" fmla="*/ 1277390 h 2131010"/>
              <a:gd name="connsiteX9" fmla="*/ 2064327 w 3255894"/>
              <a:gd name="connsiteY9" fmla="*/ 1291244 h 2131010"/>
              <a:gd name="connsiteX10" fmla="*/ 2369127 w 3255894"/>
              <a:gd name="connsiteY10" fmla="*/ 1637608 h 2131010"/>
              <a:gd name="connsiteX11" fmla="*/ 2424546 w 3255894"/>
              <a:gd name="connsiteY11" fmla="*/ 1582190 h 2131010"/>
              <a:gd name="connsiteX12" fmla="*/ 2576946 w 3255894"/>
              <a:gd name="connsiteY12" fmla="*/ 2094808 h 2131010"/>
              <a:gd name="connsiteX13" fmla="*/ 2840182 w 3255894"/>
              <a:gd name="connsiteY13" fmla="*/ 432262 h 2131010"/>
              <a:gd name="connsiteX14" fmla="*/ 2895600 w 3255894"/>
              <a:gd name="connsiteY14" fmla="*/ 1235826 h 2131010"/>
              <a:gd name="connsiteX15" fmla="*/ 3228109 w 3255894"/>
              <a:gd name="connsiteY15" fmla="*/ 1235826 h 2131010"/>
              <a:gd name="connsiteX16" fmla="*/ 3214255 w 3255894"/>
              <a:gd name="connsiteY16" fmla="*/ 1263535 h 213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255894" h="2131010">
                <a:moveTo>
                  <a:pt x="0" y="1097281"/>
                </a:moveTo>
                <a:cubicBezTo>
                  <a:pt x="93518" y="892926"/>
                  <a:pt x="187037" y="688572"/>
                  <a:pt x="249382" y="723208"/>
                </a:cubicBezTo>
                <a:cubicBezTo>
                  <a:pt x="311728" y="757844"/>
                  <a:pt x="325582" y="1365135"/>
                  <a:pt x="374073" y="1305099"/>
                </a:cubicBezTo>
                <a:cubicBezTo>
                  <a:pt x="422564" y="1245063"/>
                  <a:pt x="471054" y="503845"/>
                  <a:pt x="540327" y="362990"/>
                </a:cubicBezTo>
                <a:cubicBezTo>
                  <a:pt x="609600" y="222135"/>
                  <a:pt x="708891" y="520007"/>
                  <a:pt x="789709" y="459971"/>
                </a:cubicBezTo>
                <a:cubicBezTo>
                  <a:pt x="870527" y="399935"/>
                  <a:pt x="928254" y="-38793"/>
                  <a:pt x="1025236" y="2771"/>
                </a:cubicBezTo>
                <a:cubicBezTo>
                  <a:pt x="1122218" y="44335"/>
                  <a:pt x="1270000" y="570808"/>
                  <a:pt x="1371600" y="709353"/>
                </a:cubicBezTo>
                <a:cubicBezTo>
                  <a:pt x="1473200" y="847898"/>
                  <a:pt x="1563254" y="739371"/>
                  <a:pt x="1634836" y="834044"/>
                </a:cubicBezTo>
                <a:cubicBezTo>
                  <a:pt x="1706418" y="928717"/>
                  <a:pt x="1729509" y="1201190"/>
                  <a:pt x="1801091" y="1277390"/>
                </a:cubicBezTo>
                <a:cubicBezTo>
                  <a:pt x="1872673" y="1353590"/>
                  <a:pt x="1969654" y="1231208"/>
                  <a:pt x="2064327" y="1291244"/>
                </a:cubicBezTo>
                <a:cubicBezTo>
                  <a:pt x="2159000" y="1351280"/>
                  <a:pt x="2309091" y="1589117"/>
                  <a:pt x="2369127" y="1637608"/>
                </a:cubicBezTo>
                <a:cubicBezTo>
                  <a:pt x="2429163" y="1686099"/>
                  <a:pt x="2389910" y="1505990"/>
                  <a:pt x="2424546" y="1582190"/>
                </a:cubicBezTo>
                <a:cubicBezTo>
                  <a:pt x="2459183" y="1658390"/>
                  <a:pt x="2507673" y="2286463"/>
                  <a:pt x="2576946" y="2094808"/>
                </a:cubicBezTo>
                <a:cubicBezTo>
                  <a:pt x="2646219" y="1903153"/>
                  <a:pt x="2787073" y="575426"/>
                  <a:pt x="2840182" y="432262"/>
                </a:cubicBezTo>
                <a:cubicBezTo>
                  <a:pt x="2893291" y="289098"/>
                  <a:pt x="2830946" y="1101899"/>
                  <a:pt x="2895600" y="1235826"/>
                </a:cubicBezTo>
                <a:cubicBezTo>
                  <a:pt x="2960254" y="1369753"/>
                  <a:pt x="3175000" y="1231208"/>
                  <a:pt x="3228109" y="1235826"/>
                </a:cubicBezTo>
                <a:cubicBezTo>
                  <a:pt x="3281218" y="1240444"/>
                  <a:pt x="3247736" y="1251989"/>
                  <a:pt x="3214255" y="126353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46227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Formen von dissoziativen Zuständen</a:t>
            </a:r>
            <a:endParaRPr lang="de-DE" sz="3200" b="1" dirty="0">
              <a:latin typeface="Garamond" panose="02020404030301010803" pitchFamily="18" charset="0"/>
            </a:endParaRPr>
          </a:p>
        </p:txBody>
      </p:sp>
      <p:sp>
        <p:nvSpPr>
          <p:cNvPr id="3" name="Inhaltsplatzhalter 2"/>
          <p:cNvSpPr>
            <a:spLocks noGrp="1"/>
          </p:cNvSpPr>
          <p:nvPr>
            <p:ph idx="1"/>
          </p:nvPr>
        </p:nvSpPr>
        <p:spPr>
          <a:xfrm>
            <a:off x="2589211" y="2133600"/>
            <a:ext cx="9314613" cy="3777622"/>
          </a:xfrm>
        </p:spPr>
        <p:txBody>
          <a:bodyPr>
            <a:noAutofit/>
          </a:bodyPr>
          <a:lstStyle/>
          <a:p>
            <a:pPr marL="0" indent="0">
              <a:buNone/>
            </a:pPr>
            <a:r>
              <a:rPr lang="de-DE" dirty="0" err="1" smtClean="0">
                <a:latin typeface="Garamond" panose="02020404030301010803" pitchFamily="18" charset="0"/>
              </a:rPr>
              <a:t>Derealisation</a:t>
            </a:r>
            <a:endParaRPr lang="de-DE" dirty="0" smtClean="0">
              <a:latin typeface="Garamond" panose="02020404030301010803" pitchFamily="18" charset="0"/>
            </a:endParaRPr>
          </a:p>
          <a:p>
            <a:pPr lvl="1"/>
            <a:r>
              <a:rPr lang="de-DE" dirty="0" smtClean="0">
                <a:latin typeface="Garamond" panose="02020404030301010803" pitchFamily="18" charset="0"/>
              </a:rPr>
              <a:t>Umwelt wird als </a:t>
            </a:r>
            <a:r>
              <a:rPr lang="de-DE" dirty="0">
                <a:latin typeface="Garamond" panose="02020404030301010803" pitchFamily="18" charset="0"/>
              </a:rPr>
              <a:t>fremd </a:t>
            </a:r>
            <a:r>
              <a:rPr lang="de-DE" dirty="0" smtClean="0">
                <a:latin typeface="Garamond" panose="02020404030301010803" pitchFamily="18" charset="0"/>
              </a:rPr>
              <a:t>wahrgenommen, </a:t>
            </a:r>
            <a:r>
              <a:rPr lang="de-DE" dirty="0">
                <a:latin typeface="Garamond" panose="02020404030301010803" pitchFamily="18" charset="0"/>
              </a:rPr>
              <a:t>obwohl einzelne Details </a:t>
            </a:r>
            <a:r>
              <a:rPr lang="de-DE" dirty="0" smtClean="0">
                <a:latin typeface="Garamond" panose="02020404030301010803" pitchFamily="18" charset="0"/>
              </a:rPr>
              <a:t>erkannt </a:t>
            </a:r>
            <a:r>
              <a:rPr lang="de-DE" dirty="0">
                <a:latin typeface="Garamond" panose="02020404030301010803" pitchFamily="18" charset="0"/>
              </a:rPr>
              <a:t>und zugeordnet </a:t>
            </a:r>
            <a:r>
              <a:rPr lang="de-DE" dirty="0" smtClean="0">
                <a:latin typeface="Garamond" panose="02020404030301010803" pitchFamily="18" charset="0"/>
              </a:rPr>
              <a:t>werden</a:t>
            </a:r>
            <a:endParaRPr lang="de-DE" dirty="0">
              <a:latin typeface="Garamond" panose="02020404030301010803" pitchFamily="18" charset="0"/>
            </a:endParaRPr>
          </a:p>
          <a:p>
            <a:pPr marL="0" indent="0">
              <a:buNone/>
            </a:pPr>
            <a:r>
              <a:rPr lang="de-DE" dirty="0" smtClean="0">
                <a:latin typeface="Garamond" panose="02020404030301010803" pitchFamily="18" charset="0"/>
              </a:rPr>
              <a:t>Dissoziative Amnesie</a:t>
            </a:r>
          </a:p>
          <a:p>
            <a:pPr lvl="1"/>
            <a:r>
              <a:rPr lang="de-DE" dirty="0" smtClean="0">
                <a:latin typeface="Garamond" panose="02020404030301010803" pitchFamily="18" charset="0"/>
              </a:rPr>
              <a:t>Nichterinnern von Lebensereignissen oder ganzen Lebensabschnitten</a:t>
            </a:r>
            <a:endParaRPr lang="de-DE" dirty="0">
              <a:latin typeface="Garamond" panose="02020404030301010803" pitchFamily="18" charset="0"/>
            </a:endParaRPr>
          </a:p>
          <a:p>
            <a:pPr marL="0" indent="0">
              <a:buNone/>
            </a:pPr>
            <a:r>
              <a:rPr lang="de-DE" dirty="0">
                <a:latin typeface="Garamond" panose="02020404030301010803" pitchFamily="18" charset="0"/>
              </a:rPr>
              <a:t>Dissoziativer </a:t>
            </a:r>
            <a:r>
              <a:rPr lang="de-DE" dirty="0" smtClean="0">
                <a:latin typeface="Garamond" panose="02020404030301010803" pitchFamily="18" charset="0"/>
              </a:rPr>
              <a:t>Stupor</a:t>
            </a:r>
          </a:p>
          <a:p>
            <a:pPr lvl="1"/>
            <a:r>
              <a:rPr lang="de-DE" dirty="0" smtClean="0">
                <a:latin typeface="Garamond" panose="02020404030301010803" pitchFamily="18" charset="0"/>
              </a:rPr>
              <a:t>Erstarren ohne das eine Kontaktaufnahme von außen möglich ist.</a:t>
            </a:r>
          </a:p>
          <a:p>
            <a:pPr marL="0" indent="0">
              <a:buNone/>
            </a:pPr>
            <a:r>
              <a:rPr lang="de-DE" dirty="0" smtClean="0">
                <a:latin typeface="Garamond" panose="02020404030301010803" pitchFamily="18" charset="0"/>
              </a:rPr>
              <a:t>Depersonalisation</a:t>
            </a:r>
          </a:p>
          <a:p>
            <a:pPr lvl="1"/>
            <a:r>
              <a:rPr lang="de-DE" dirty="0" smtClean="0">
                <a:latin typeface="Garamond" panose="02020404030301010803" pitchFamily="18" charset="0"/>
              </a:rPr>
              <a:t>Entfremdungserlebnisse </a:t>
            </a:r>
            <a:r>
              <a:rPr lang="de-DE" dirty="0">
                <a:latin typeface="Garamond" panose="02020404030301010803" pitchFamily="18" charset="0"/>
              </a:rPr>
              <a:t>ohne Realitätsverlust </a:t>
            </a:r>
            <a:r>
              <a:rPr lang="de-DE" dirty="0" smtClean="0">
                <a:latin typeface="Garamond" panose="02020404030301010803" pitchFamily="18" charset="0"/>
              </a:rPr>
              <a:t>von der eigenen Person</a:t>
            </a:r>
            <a:endParaRPr lang="de-DE" dirty="0">
              <a:latin typeface="Garamond" panose="02020404030301010803" pitchFamily="18" charset="0"/>
            </a:endParaRPr>
          </a:p>
          <a:p>
            <a:pPr marL="0" indent="0">
              <a:buNone/>
            </a:pPr>
            <a:r>
              <a:rPr lang="de-DE" dirty="0" smtClean="0">
                <a:latin typeface="Garamond" panose="02020404030301010803" pitchFamily="18" charset="0"/>
              </a:rPr>
              <a:t>Dissoziative </a:t>
            </a:r>
            <a:r>
              <a:rPr lang="de-DE" dirty="0" err="1" smtClean="0">
                <a:latin typeface="Garamond" panose="02020404030301010803" pitchFamily="18" charset="0"/>
              </a:rPr>
              <a:t>Fugue</a:t>
            </a:r>
            <a:endParaRPr lang="de-DE" dirty="0" smtClean="0">
              <a:latin typeface="Garamond" panose="02020404030301010803" pitchFamily="18" charset="0"/>
            </a:endParaRPr>
          </a:p>
          <a:p>
            <a:pPr lvl="1"/>
            <a:r>
              <a:rPr lang="de-DE" dirty="0" smtClean="0">
                <a:latin typeface="Garamond" panose="02020404030301010803" pitchFamily="18" charset="0"/>
              </a:rPr>
              <a:t>plötzliches, unerwartetes </a:t>
            </a:r>
            <a:r>
              <a:rPr lang="de-DE" dirty="0">
                <a:latin typeface="Garamond" panose="02020404030301010803" pitchFamily="18" charset="0"/>
              </a:rPr>
              <a:t>und ziellose Weglaufen </a:t>
            </a:r>
            <a:r>
              <a:rPr lang="de-DE" dirty="0" smtClean="0">
                <a:latin typeface="Garamond" panose="02020404030301010803" pitchFamily="18" charset="0"/>
              </a:rPr>
              <a:t>ohne objektiv </a:t>
            </a:r>
            <a:r>
              <a:rPr lang="de-DE" dirty="0">
                <a:latin typeface="Garamond" panose="02020404030301010803" pitchFamily="18" charset="0"/>
              </a:rPr>
              <a:t>feststellbaren Grund.</a:t>
            </a:r>
            <a:endParaRPr lang="de-DE" dirty="0" smtClean="0">
              <a:latin typeface="Garamond" panose="02020404030301010803" pitchFamily="18" charset="0"/>
            </a:endParaRPr>
          </a:p>
        </p:txBody>
      </p:sp>
    </p:spTree>
    <p:extLst>
      <p:ext uri="{BB962C8B-B14F-4D97-AF65-F5344CB8AC3E}">
        <p14:creationId xmlns:p14="http://schemas.microsoft.com/office/powerpoint/2010/main" val="1880125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Pause</a:t>
            </a:r>
            <a:endParaRPr lang="de-DE" sz="3200" b="1" dirty="0">
              <a:latin typeface="Garamond" panose="02020404030301010803" pitchFamily="18" charset="0"/>
            </a:endParaRPr>
          </a:p>
        </p:txBody>
      </p:sp>
      <p:sp>
        <p:nvSpPr>
          <p:cNvPr id="4" name="Inhaltsplatzhalter 3"/>
          <p:cNvSpPr>
            <a:spLocks noGrp="1"/>
          </p:cNvSpPr>
          <p:nvPr>
            <p:ph idx="1"/>
          </p:nvPr>
        </p:nvSpPr>
        <p:spPr/>
        <p:txBody>
          <a:bodyPr/>
          <a:lstStyle/>
          <a:p>
            <a:r>
              <a:rPr lang="de-DE" dirty="0" smtClean="0"/>
              <a:t>10 Minuten</a:t>
            </a:r>
            <a:endParaRPr lang="de-DE" dirty="0"/>
          </a:p>
        </p:txBody>
      </p:sp>
    </p:spTree>
    <p:extLst>
      <p:ext uri="{BB962C8B-B14F-4D97-AF65-F5344CB8AC3E}">
        <p14:creationId xmlns:p14="http://schemas.microsoft.com/office/powerpoint/2010/main" val="2478095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Basisstrategien</a:t>
            </a:r>
            <a:endParaRPr lang="de-DE" sz="3200" b="1" dirty="0">
              <a:latin typeface="Garamond" panose="02020404030301010803" pitchFamily="18" charset="0"/>
            </a:endParaRPr>
          </a:p>
        </p:txBody>
      </p:sp>
      <p:sp>
        <p:nvSpPr>
          <p:cNvPr id="3" name="Inhaltsplatzhalter 2"/>
          <p:cNvSpPr>
            <a:spLocks noGrp="1"/>
          </p:cNvSpPr>
          <p:nvPr>
            <p:ph idx="1"/>
          </p:nvPr>
        </p:nvSpPr>
        <p:spPr>
          <a:xfrm>
            <a:off x="2589212" y="2133599"/>
            <a:ext cx="8915400" cy="4087091"/>
          </a:xfrm>
        </p:spPr>
        <p:txBody>
          <a:bodyPr>
            <a:normAutofit fontScale="92500" lnSpcReduction="20000"/>
          </a:bodyPr>
          <a:lstStyle/>
          <a:p>
            <a:pPr marL="0" indent="0">
              <a:buNone/>
            </a:pPr>
            <a:r>
              <a:rPr lang="de-DE" sz="1900" dirty="0">
                <a:latin typeface="Garamond" panose="02020404030301010803" pitchFamily="18" charset="0"/>
              </a:rPr>
              <a:t>Herstellen einer sicheren </a:t>
            </a:r>
            <a:r>
              <a:rPr lang="de-DE" sz="1900" dirty="0" smtClean="0">
                <a:latin typeface="Garamond" panose="02020404030301010803" pitchFamily="18" charset="0"/>
              </a:rPr>
              <a:t>/ ruhigen </a:t>
            </a:r>
            <a:r>
              <a:rPr lang="de-DE" sz="1900" dirty="0">
                <a:latin typeface="Garamond" panose="02020404030301010803" pitchFamily="18" charset="0"/>
              </a:rPr>
              <a:t>Umgebung, die Schutz vor weiteren Traumatisierungen </a:t>
            </a:r>
            <a:r>
              <a:rPr lang="de-DE" sz="1900" dirty="0" smtClean="0">
                <a:latin typeface="Garamond" panose="02020404030301010803" pitchFamily="18" charset="0"/>
              </a:rPr>
              <a:t>bietet</a:t>
            </a:r>
          </a:p>
          <a:p>
            <a:pPr marL="0" indent="0">
              <a:buNone/>
            </a:pPr>
            <a:endParaRPr lang="de-DE" dirty="0" smtClean="0">
              <a:latin typeface="Garamond" panose="02020404030301010803" pitchFamily="18" charset="0"/>
            </a:endParaRPr>
          </a:p>
          <a:p>
            <a:pPr marL="0" indent="0">
              <a:buNone/>
            </a:pPr>
            <a:endParaRPr lang="de-DE" dirty="0">
              <a:latin typeface="Garamond" panose="02020404030301010803" pitchFamily="18" charset="0"/>
            </a:endParaRPr>
          </a:p>
          <a:p>
            <a:pPr marL="0" indent="0">
              <a:buNone/>
            </a:pPr>
            <a:endParaRPr lang="de-DE" dirty="0" smtClean="0">
              <a:latin typeface="Garamond" panose="02020404030301010803" pitchFamily="18" charset="0"/>
            </a:endParaRPr>
          </a:p>
          <a:p>
            <a:pPr marL="0" indent="0">
              <a:buNone/>
            </a:pPr>
            <a:endParaRPr lang="de-DE" dirty="0">
              <a:latin typeface="Garamond" panose="02020404030301010803" pitchFamily="18" charset="0"/>
            </a:endParaRPr>
          </a:p>
          <a:p>
            <a:pPr marL="0" indent="0">
              <a:buNone/>
            </a:pPr>
            <a:endParaRPr lang="de-DE" dirty="0" smtClean="0">
              <a:latin typeface="Garamond" panose="02020404030301010803" pitchFamily="18" charset="0"/>
            </a:endParaRPr>
          </a:p>
          <a:p>
            <a:pPr marL="0" indent="0">
              <a:buNone/>
            </a:pPr>
            <a:endParaRPr lang="de-DE" dirty="0">
              <a:latin typeface="Garamond" panose="02020404030301010803" pitchFamily="18" charset="0"/>
            </a:endParaRPr>
          </a:p>
          <a:p>
            <a:pPr marL="0" indent="0">
              <a:buNone/>
            </a:pPr>
            <a:endParaRPr lang="de-DE" dirty="0" smtClean="0">
              <a:latin typeface="Garamond" panose="02020404030301010803" pitchFamily="18" charset="0"/>
            </a:endParaRPr>
          </a:p>
          <a:p>
            <a:pPr marL="0" indent="0">
              <a:buNone/>
            </a:pPr>
            <a:endParaRPr lang="de-DE" dirty="0">
              <a:latin typeface="Garamond" panose="02020404030301010803" pitchFamily="18" charset="0"/>
            </a:endParaRPr>
          </a:p>
          <a:p>
            <a:pPr marL="0" indent="0">
              <a:buNone/>
            </a:pPr>
            <a:endParaRPr lang="de-DE" dirty="0" smtClean="0">
              <a:latin typeface="Garamond" panose="02020404030301010803" pitchFamily="18" charset="0"/>
            </a:endParaRPr>
          </a:p>
          <a:p>
            <a:pPr marL="0" indent="0" algn="r">
              <a:buNone/>
            </a:pPr>
            <a:endParaRPr lang="de-DE" dirty="0" smtClean="0">
              <a:latin typeface="Garamond" panose="02020404030301010803" pitchFamily="18" charset="0"/>
            </a:endParaRPr>
          </a:p>
          <a:p>
            <a:pPr marL="0" indent="0" algn="r">
              <a:buNone/>
            </a:pPr>
            <a:r>
              <a:rPr lang="de-DE" sz="1300" dirty="0" err="1" smtClean="0">
                <a:latin typeface="Garamond" panose="02020404030301010803" pitchFamily="18" charset="0"/>
              </a:rPr>
              <a:t>Wöller</a:t>
            </a:r>
            <a:r>
              <a:rPr lang="de-DE" sz="1300" dirty="0" smtClean="0">
                <a:latin typeface="Garamond" panose="02020404030301010803" pitchFamily="18" charset="0"/>
              </a:rPr>
              <a:t>, 2006</a:t>
            </a:r>
            <a:endParaRPr lang="de-DE" sz="1300" dirty="0">
              <a:latin typeface="Garamond" panose="02020404030301010803" pitchFamily="18" charset="0"/>
            </a:endParaRPr>
          </a:p>
        </p:txBody>
      </p:sp>
      <p:graphicFrame>
        <p:nvGraphicFramePr>
          <p:cNvPr id="4" name="Tabelle 3"/>
          <p:cNvGraphicFramePr>
            <a:graphicFrameLocks noGrp="1"/>
          </p:cNvGraphicFramePr>
          <p:nvPr>
            <p:extLst>
              <p:ext uri="{D42A27DB-BD31-4B8C-83A1-F6EECF244321}">
                <p14:modId xmlns:p14="http://schemas.microsoft.com/office/powerpoint/2010/main" val="3853716107"/>
              </p:ext>
            </p:extLst>
          </p:nvPr>
        </p:nvGraphicFramePr>
        <p:xfrm>
          <a:off x="2589212" y="2728575"/>
          <a:ext cx="8688388" cy="2966720"/>
        </p:xfrm>
        <a:graphic>
          <a:graphicData uri="http://schemas.openxmlformats.org/drawingml/2006/table">
            <a:tbl>
              <a:tblPr firstRow="1" bandRow="1">
                <a:tableStyleId>{5C22544A-7EE6-4342-B048-85BDC9FD1C3A}</a:tableStyleId>
              </a:tblPr>
              <a:tblGrid>
                <a:gridCol w="4344194">
                  <a:extLst>
                    <a:ext uri="{9D8B030D-6E8A-4147-A177-3AD203B41FA5}">
                      <a16:colId xmlns:a16="http://schemas.microsoft.com/office/drawing/2014/main" val="3257924125"/>
                    </a:ext>
                  </a:extLst>
                </a:gridCol>
                <a:gridCol w="4344194">
                  <a:extLst>
                    <a:ext uri="{9D8B030D-6E8A-4147-A177-3AD203B41FA5}">
                      <a16:colId xmlns:a16="http://schemas.microsoft.com/office/drawing/2014/main" val="3058726952"/>
                    </a:ext>
                  </a:extLst>
                </a:gridCol>
              </a:tblGrid>
              <a:tr h="370840">
                <a:tc>
                  <a:txBody>
                    <a:bodyPr/>
                    <a:lstStyle/>
                    <a:p>
                      <a:r>
                        <a:rPr lang="de-DE" dirty="0" smtClean="0">
                          <a:solidFill>
                            <a:schemeClr val="tx1"/>
                          </a:solidFill>
                          <a:latin typeface="Garamond" panose="02020404030301010803" pitchFamily="18" charset="0"/>
                        </a:rPr>
                        <a:t>Traumatisches Erleben</a:t>
                      </a:r>
                      <a:endParaRPr lang="de-DE" dirty="0">
                        <a:solidFill>
                          <a:schemeClr val="tx1"/>
                        </a:solidFill>
                        <a:latin typeface="Garamond" panose="02020404030301010803" pitchFamily="18" charset="0"/>
                      </a:endParaRPr>
                    </a:p>
                  </a:txBody>
                  <a:tcPr>
                    <a:noFill/>
                  </a:tcPr>
                </a:tc>
                <a:tc>
                  <a:txBody>
                    <a:bodyPr/>
                    <a:lstStyle/>
                    <a:p>
                      <a:r>
                        <a:rPr lang="de-DE" dirty="0" smtClean="0">
                          <a:solidFill>
                            <a:schemeClr val="tx1"/>
                          </a:solidFill>
                          <a:latin typeface="Garamond" panose="02020404030301010803" pitchFamily="18" charset="0"/>
                        </a:rPr>
                        <a:t>Begleitung</a:t>
                      </a:r>
                      <a:endParaRPr lang="de-DE" dirty="0">
                        <a:solidFill>
                          <a:schemeClr val="tx1"/>
                        </a:solidFill>
                        <a:latin typeface="Garamond" panose="02020404030301010803" pitchFamily="18" charset="0"/>
                      </a:endParaRPr>
                    </a:p>
                  </a:txBody>
                  <a:tcPr>
                    <a:noFill/>
                  </a:tcPr>
                </a:tc>
                <a:extLst>
                  <a:ext uri="{0D108BD9-81ED-4DB2-BD59-A6C34878D82A}">
                    <a16:rowId xmlns:a16="http://schemas.microsoft.com/office/drawing/2014/main" val="1642070183"/>
                  </a:ext>
                </a:extLst>
              </a:tr>
              <a:tr h="370840">
                <a:tc>
                  <a:txBody>
                    <a:bodyPr/>
                    <a:lstStyle/>
                    <a:p>
                      <a:r>
                        <a:rPr lang="de-DE" dirty="0" smtClean="0">
                          <a:latin typeface="Garamond" panose="02020404030301010803" pitchFamily="18" charset="0"/>
                        </a:rPr>
                        <a:t>Unsicherheit</a:t>
                      </a:r>
                      <a:endParaRPr lang="de-DE" dirty="0">
                        <a:latin typeface="Garamond" panose="02020404030301010803" pitchFamily="18" charset="0"/>
                      </a:endParaRP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r>
                        <a:rPr lang="de-DE" dirty="0" smtClean="0">
                          <a:latin typeface="Garamond" panose="02020404030301010803" pitchFamily="18" charset="0"/>
                        </a:rPr>
                        <a:t>Sicherheit</a:t>
                      </a:r>
                      <a:endParaRPr lang="de-DE" dirty="0">
                        <a:latin typeface="Garamond" panose="02020404030301010803" pitchFamily="18" charset="0"/>
                      </a:endParaRPr>
                    </a:p>
                  </a:txBody>
                  <a:tcPr>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lin ang="13500000" scaled="1"/>
                      <a:tileRect/>
                    </a:gradFill>
                  </a:tcPr>
                </a:tc>
                <a:extLst>
                  <a:ext uri="{0D108BD9-81ED-4DB2-BD59-A6C34878D82A}">
                    <a16:rowId xmlns:a16="http://schemas.microsoft.com/office/drawing/2014/main" val="1414272668"/>
                  </a:ext>
                </a:extLst>
              </a:tr>
              <a:tr h="370840">
                <a:tc>
                  <a:txBody>
                    <a:bodyPr/>
                    <a:lstStyle/>
                    <a:p>
                      <a:r>
                        <a:rPr lang="de-DE" dirty="0" smtClean="0">
                          <a:latin typeface="Garamond" panose="02020404030301010803" pitchFamily="18" charset="0"/>
                        </a:rPr>
                        <a:t>Kontrollverlust</a:t>
                      </a:r>
                      <a:endParaRPr lang="de-DE" dirty="0">
                        <a:latin typeface="Garamond" panose="02020404030301010803" pitchFamily="18" charset="0"/>
                      </a:endParaRP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r>
                        <a:rPr lang="de-DE" dirty="0" smtClean="0">
                          <a:latin typeface="Garamond" panose="02020404030301010803" pitchFamily="18" charset="0"/>
                        </a:rPr>
                        <a:t>Kontrolle</a:t>
                      </a:r>
                      <a:endParaRPr lang="de-DE" dirty="0">
                        <a:latin typeface="Garamond" panose="02020404030301010803" pitchFamily="18" charset="0"/>
                      </a:endParaRPr>
                    </a:p>
                  </a:txBody>
                  <a:tcPr>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lin ang="13500000" scaled="1"/>
                      <a:tileRect/>
                    </a:gradFill>
                  </a:tcPr>
                </a:tc>
                <a:extLst>
                  <a:ext uri="{0D108BD9-81ED-4DB2-BD59-A6C34878D82A}">
                    <a16:rowId xmlns:a16="http://schemas.microsoft.com/office/drawing/2014/main" val="2908776227"/>
                  </a:ext>
                </a:extLst>
              </a:tr>
              <a:tr h="370840">
                <a:tc>
                  <a:txBody>
                    <a:bodyPr/>
                    <a:lstStyle/>
                    <a:p>
                      <a:r>
                        <a:rPr lang="de-DE" dirty="0" smtClean="0">
                          <a:latin typeface="Garamond" panose="02020404030301010803" pitchFamily="18" charset="0"/>
                        </a:rPr>
                        <a:t>fehlende Entscheidungsfreiheit</a:t>
                      </a:r>
                      <a:endParaRPr lang="de-DE" dirty="0">
                        <a:latin typeface="Garamond" panose="02020404030301010803" pitchFamily="18" charset="0"/>
                      </a:endParaRP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r>
                        <a:rPr lang="de-DE" dirty="0" smtClean="0">
                          <a:latin typeface="Garamond" panose="02020404030301010803" pitchFamily="18" charset="0"/>
                        </a:rPr>
                        <a:t>wählbare</a:t>
                      </a:r>
                      <a:r>
                        <a:rPr lang="de-DE" baseline="0" dirty="0" smtClean="0">
                          <a:latin typeface="Garamond" panose="02020404030301010803" pitchFamily="18" charset="0"/>
                        </a:rPr>
                        <a:t> Entscheidungen</a:t>
                      </a:r>
                      <a:endParaRPr lang="de-DE" dirty="0">
                        <a:latin typeface="Garamond" panose="02020404030301010803" pitchFamily="18" charset="0"/>
                      </a:endParaRPr>
                    </a:p>
                  </a:txBody>
                  <a:tcPr>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lin ang="13500000" scaled="1"/>
                      <a:tileRect/>
                    </a:gradFill>
                  </a:tcPr>
                </a:tc>
                <a:extLst>
                  <a:ext uri="{0D108BD9-81ED-4DB2-BD59-A6C34878D82A}">
                    <a16:rowId xmlns:a16="http://schemas.microsoft.com/office/drawing/2014/main" val="3747996383"/>
                  </a:ext>
                </a:extLst>
              </a:tr>
              <a:tr h="370840">
                <a:tc>
                  <a:txBody>
                    <a:bodyPr/>
                    <a:lstStyle/>
                    <a:p>
                      <a:r>
                        <a:rPr lang="de-DE" dirty="0" smtClean="0">
                          <a:latin typeface="Garamond" panose="02020404030301010803" pitchFamily="18" charset="0"/>
                        </a:rPr>
                        <a:t>Missachtung</a:t>
                      </a:r>
                      <a:r>
                        <a:rPr lang="de-DE" baseline="0" dirty="0" smtClean="0">
                          <a:latin typeface="Garamond" panose="02020404030301010803" pitchFamily="18" charset="0"/>
                        </a:rPr>
                        <a:t> basaler Bedürfnisse</a:t>
                      </a:r>
                      <a:endParaRPr lang="de-DE" dirty="0">
                        <a:latin typeface="Garamond" panose="02020404030301010803" pitchFamily="18" charset="0"/>
                      </a:endParaRP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r>
                        <a:rPr lang="de-DE" dirty="0" smtClean="0">
                          <a:latin typeface="Garamond" panose="02020404030301010803" pitchFamily="18" charset="0"/>
                        </a:rPr>
                        <a:t>respektieren</a:t>
                      </a:r>
                      <a:r>
                        <a:rPr lang="de-DE" baseline="0" dirty="0" smtClean="0">
                          <a:latin typeface="Garamond" panose="02020404030301010803" pitchFamily="18" charset="0"/>
                        </a:rPr>
                        <a:t> der Bedürfnisse</a:t>
                      </a:r>
                      <a:endParaRPr lang="de-DE" dirty="0">
                        <a:latin typeface="Garamond" panose="02020404030301010803" pitchFamily="18" charset="0"/>
                      </a:endParaRPr>
                    </a:p>
                  </a:txBody>
                  <a:tcPr>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lin ang="13500000" scaled="1"/>
                      <a:tileRect/>
                    </a:gradFill>
                  </a:tcPr>
                </a:tc>
                <a:extLst>
                  <a:ext uri="{0D108BD9-81ED-4DB2-BD59-A6C34878D82A}">
                    <a16:rowId xmlns:a16="http://schemas.microsoft.com/office/drawing/2014/main" val="999134289"/>
                  </a:ext>
                </a:extLst>
              </a:tr>
              <a:tr h="370840">
                <a:tc>
                  <a:txBody>
                    <a:bodyPr/>
                    <a:lstStyle/>
                    <a:p>
                      <a:r>
                        <a:rPr lang="de-DE" dirty="0" smtClean="0">
                          <a:latin typeface="Garamond" panose="02020404030301010803" pitchFamily="18" charset="0"/>
                        </a:rPr>
                        <a:t>Unterlegenheit</a:t>
                      </a:r>
                      <a:endParaRPr lang="de-DE" dirty="0">
                        <a:latin typeface="Garamond" panose="02020404030301010803" pitchFamily="18" charset="0"/>
                      </a:endParaRP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r>
                        <a:rPr lang="de-DE" dirty="0" smtClean="0">
                          <a:latin typeface="Garamond" panose="02020404030301010803" pitchFamily="18" charset="0"/>
                        </a:rPr>
                        <a:t>Beziehung</a:t>
                      </a:r>
                      <a:r>
                        <a:rPr lang="de-DE" baseline="0" dirty="0" smtClean="0">
                          <a:latin typeface="Garamond" panose="02020404030301010803" pitchFamily="18" charset="0"/>
                        </a:rPr>
                        <a:t> auf Augenhöhe</a:t>
                      </a:r>
                      <a:endParaRPr lang="de-DE" dirty="0">
                        <a:latin typeface="Garamond" panose="02020404030301010803" pitchFamily="18" charset="0"/>
                      </a:endParaRPr>
                    </a:p>
                  </a:txBody>
                  <a:tcPr>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lin ang="13500000" scaled="1"/>
                      <a:tileRect/>
                    </a:gradFill>
                  </a:tcPr>
                </a:tc>
                <a:extLst>
                  <a:ext uri="{0D108BD9-81ED-4DB2-BD59-A6C34878D82A}">
                    <a16:rowId xmlns:a16="http://schemas.microsoft.com/office/drawing/2014/main" val="233134970"/>
                  </a:ext>
                </a:extLst>
              </a:tr>
              <a:tr h="370840">
                <a:tc>
                  <a:txBody>
                    <a:bodyPr/>
                    <a:lstStyle/>
                    <a:p>
                      <a:r>
                        <a:rPr lang="de-DE" dirty="0" smtClean="0">
                          <a:latin typeface="Garamond" panose="02020404030301010803" pitchFamily="18" charset="0"/>
                        </a:rPr>
                        <a:t>Intransparenz</a:t>
                      </a:r>
                      <a:endParaRPr lang="de-DE" dirty="0">
                        <a:latin typeface="Garamond" panose="02020404030301010803" pitchFamily="18" charset="0"/>
                      </a:endParaRP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r>
                        <a:rPr lang="de-DE" dirty="0" smtClean="0">
                          <a:latin typeface="Garamond" panose="02020404030301010803" pitchFamily="18" charset="0"/>
                        </a:rPr>
                        <a:t>Transparzen</a:t>
                      </a:r>
                      <a:endParaRPr lang="de-DE" dirty="0">
                        <a:latin typeface="Garamond" panose="02020404030301010803" pitchFamily="18" charset="0"/>
                      </a:endParaRPr>
                    </a:p>
                  </a:txBody>
                  <a:tcPr>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lin ang="13500000" scaled="1"/>
                      <a:tileRect/>
                    </a:gradFill>
                  </a:tcPr>
                </a:tc>
                <a:extLst>
                  <a:ext uri="{0D108BD9-81ED-4DB2-BD59-A6C34878D82A}">
                    <a16:rowId xmlns:a16="http://schemas.microsoft.com/office/drawing/2014/main" val="535960758"/>
                  </a:ext>
                </a:extLst>
              </a:tr>
              <a:tr h="370840">
                <a:tc>
                  <a:txBody>
                    <a:bodyPr/>
                    <a:lstStyle/>
                    <a:p>
                      <a:r>
                        <a:rPr lang="de-DE" dirty="0" smtClean="0">
                          <a:latin typeface="Garamond" panose="02020404030301010803" pitchFamily="18" charset="0"/>
                        </a:rPr>
                        <a:t>Grenzverletzung</a:t>
                      </a:r>
                      <a:endParaRPr lang="de-DE" dirty="0">
                        <a:latin typeface="Garamond" panose="02020404030301010803" pitchFamily="18" charset="0"/>
                      </a:endParaRP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r>
                        <a:rPr lang="de-DE" dirty="0" smtClean="0">
                          <a:latin typeface="Garamond" panose="02020404030301010803" pitchFamily="18" charset="0"/>
                        </a:rPr>
                        <a:t>Wahrung von Grenzen</a:t>
                      </a:r>
                      <a:endParaRPr lang="de-DE" dirty="0">
                        <a:latin typeface="Garamond" panose="02020404030301010803" pitchFamily="18" charset="0"/>
                      </a:endParaRPr>
                    </a:p>
                  </a:txBody>
                  <a:tcPr>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lin ang="13500000" scaled="1"/>
                      <a:tileRect/>
                    </a:gradFill>
                  </a:tcPr>
                </a:tc>
                <a:extLst>
                  <a:ext uri="{0D108BD9-81ED-4DB2-BD59-A6C34878D82A}">
                    <a16:rowId xmlns:a16="http://schemas.microsoft.com/office/drawing/2014/main" val="1969055134"/>
                  </a:ext>
                </a:extLst>
              </a:tr>
            </a:tbl>
          </a:graphicData>
        </a:graphic>
      </p:graphicFrame>
    </p:spTree>
    <p:extLst>
      <p:ext uri="{BB962C8B-B14F-4D97-AF65-F5344CB8AC3E}">
        <p14:creationId xmlns:p14="http://schemas.microsoft.com/office/powerpoint/2010/main" val="2588441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Diskriminationstraining</a:t>
            </a:r>
            <a:endParaRPr lang="de-DE" sz="3200" b="1" dirty="0">
              <a:latin typeface="Garamond" panose="02020404030301010803" pitchFamily="18" charset="0"/>
            </a:endParaRPr>
          </a:p>
        </p:txBody>
      </p:sp>
      <p:sp>
        <p:nvSpPr>
          <p:cNvPr id="3" name="Inhaltsplatzhalter 2"/>
          <p:cNvSpPr>
            <a:spLocks noGrp="1"/>
          </p:cNvSpPr>
          <p:nvPr>
            <p:ph idx="1"/>
          </p:nvPr>
        </p:nvSpPr>
        <p:spPr/>
        <p:txBody>
          <a:bodyPr>
            <a:normAutofit/>
          </a:bodyPr>
          <a:lstStyle/>
          <a:p>
            <a:pPr marL="0" indent="0">
              <a:buNone/>
            </a:pPr>
            <a:r>
              <a:rPr lang="de-DE" dirty="0" smtClean="0">
                <a:latin typeface="Garamond" panose="02020404030301010803" pitchFamily="18" charset="0"/>
              </a:rPr>
              <a:t>Eine Diskrimination kann bei traumaassoziierten Auslösereizen genutzt werden.</a:t>
            </a:r>
          </a:p>
          <a:p>
            <a:pPr marL="0" indent="0">
              <a:buNone/>
            </a:pPr>
            <a:r>
              <a:rPr lang="de-DE" dirty="0" smtClean="0">
                <a:latin typeface="Garamond" panose="02020404030301010803" pitchFamily="18" charset="0"/>
              </a:rPr>
              <a:t>Hierbei liegt der Fokus auf der Trennung zwischen vergangener und heutiger Realität.</a:t>
            </a:r>
            <a:endParaRPr lang="de-DE" dirty="0">
              <a:latin typeface="Garamond" panose="02020404030301010803" pitchFamily="18" charset="0"/>
            </a:endParaRPr>
          </a:p>
          <a:p>
            <a:pPr>
              <a:buFont typeface="Wingdings" panose="05000000000000000000" pitchFamily="2" charset="2"/>
              <a:buChar char="§"/>
            </a:pPr>
            <a:endParaRPr lang="de-DE" dirty="0">
              <a:latin typeface="Garamond" panose="02020404030301010803" pitchFamily="18" charset="0"/>
            </a:endParaRPr>
          </a:p>
          <a:p>
            <a:r>
              <a:rPr lang="de-DE" dirty="0" smtClean="0">
                <a:latin typeface="Garamond" panose="02020404030301010803" pitchFamily="18" charset="0"/>
              </a:rPr>
              <a:t>Achtsames beobachten von Auslösern</a:t>
            </a:r>
          </a:p>
          <a:p>
            <a:r>
              <a:rPr lang="de-DE" dirty="0" smtClean="0">
                <a:latin typeface="Garamond" panose="02020404030301010803" pitchFamily="18" charset="0"/>
              </a:rPr>
              <a:t>Verstehen der Ähnlichkeit von Auslösern heute und damaliger Realität</a:t>
            </a:r>
          </a:p>
          <a:p>
            <a:r>
              <a:rPr lang="de-DE" dirty="0" smtClean="0">
                <a:latin typeface="Garamond" panose="02020404030301010803" pitchFamily="18" charset="0"/>
              </a:rPr>
              <a:t>Detailreiches Beschreibung der Unterschiede auch mit zu Hilfenahme von anspannungsreduzierenden Skills </a:t>
            </a:r>
          </a:p>
          <a:p>
            <a:r>
              <a:rPr lang="de-DE" dirty="0" smtClean="0">
                <a:latin typeface="Garamond" panose="02020404030301010803" pitchFamily="18" charset="0"/>
              </a:rPr>
              <a:t>Realitätscheck und Selbstberuhigung im Anschluss</a:t>
            </a:r>
          </a:p>
        </p:txBody>
      </p:sp>
    </p:spTree>
    <p:extLst>
      <p:ext uri="{BB962C8B-B14F-4D97-AF65-F5344CB8AC3E}">
        <p14:creationId xmlns:p14="http://schemas.microsoft.com/office/powerpoint/2010/main" val="2734466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Stresstoleranz</a:t>
            </a:r>
            <a:endParaRPr lang="de-DE" sz="3200" b="1" dirty="0">
              <a:latin typeface="Garamond" panose="02020404030301010803" pitchFamily="18" charset="0"/>
            </a:endParaRPr>
          </a:p>
        </p:txBody>
      </p:sp>
      <p:sp>
        <p:nvSpPr>
          <p:cNvPr id="3" name="Inhaltsplatzhalter 2"/>
          <p:cNvSpPr>
            <a:spLocks noGrp="1"/>
          </p:cNvSpPr>
          <p:nvPr>
            <p:ph idx="1"/>
          </p:nvPr>
        </p:nvSpPr>
        <p:spPr/>
        <p:txBody>
          <a:bodyPr>
            <a:normAutofit lnSpcReduction="10000"/>
          </a:bodyPr>
          <a:lstStyle/>
          <a:p>
            <a:pPr marL="0" indent="0">
              <a:buNone/>
            </a:pPr>
            <a:r>
              <a:rPr lang="de-DE" dirty="0" smtClean="0">
                <a:latin typeface="Garamond" panose="02020404030301010803" pitchFamily="18" charset="0"/>
              </a:rPr>
              <a:t>Skills zur Krisenbewältigung wirken …</a:t>
            </a:r>
          </a:p>
          <a:p>
            <a:r>
              <a:rPr lang="de-DE" dirty="0" smtClean="0">
                <a:latin typeface="Garamond" panose="02020404030301010803" pitchFamily="18" charset="0"/>
              </a:rPr>
              <a:t>… schnell.</a:t>
            </a:r>
          </a:p>
          <a:p>
            <a:r>
              <a:rPr lang="de-DE" dirty="0" smtClean="0">
                <a:latin typeface="Garamond" panose="02020404030301010803" pitchFamily="18" charset="0"/>
              </a:rPr>
              <a:t>… kurzfristig.</a:t>
            </a:r>
          </a:p>
          <a:p>
            <a:r>
              <a:rPr lang="de-DE" dirty="0" smtClean="0">
                <a:latin typeface="Garamond" panose="02020404030301010803" pitchFamily="18" charset="0"/>
              </a:rPr>
              <a:t>… nicht schädigend.</a:t>
            </a:r>
          </a:p>
          <a:p>
            <a:pPr marL="0" indent="0">
              <a:buNone/>
            </a:pPr>
            <a:endParaRPr lang="de-DE" dirty="0">
              <a:latin typeface="Garamond" panose="02020404030301010803" pitchFamily="18" charset="0"/>
            </a:endParaRPr>
          </a:p>
          <a:p>
            <a:pPr marL="0" indent="0">
              <a:buNone/>
            </a:pPr>
            <a:r>
              <a:rPr lang="de-DE" dirty="0" smtClean="0">
                <a:latin typeface="Garamond" panose="02020404030301010803" pitchFamily="18" charset="0"/>
              </a:rPr>
              <a:t>Skills zum Annehmen</a:t>
            </a:r>
            <a:r>
              <a:rPr lang="de-DE" dirty="0">
                <a:latin typeface="Garamond" panose="02020404030301010803" pitchFamily="18" charset="0"/>
              </a:rPr>
              <a:t> </a:t>
            </a:r>
            <a:r>
              <a:rPr lang="de-DE" dirty="0" smtClean="0">
                <a:latin typeface="Garamond" panose="02020404030301010803" pitchFamily="18" charset="0"/>
              </a:rPr>
              <a:t>wirken …</a:t>
            </a:r>
          </a:p>
          <a:p>
            <a:r>
              <a:rPr lang="de-DE" dirty="0" smtClean="0">
                <a:latin typeface="Garamond" panose="02020404030301010803" pitchFamily="18" charset="0"/>
              </a:rPr>
              <a:t>… langfristig.</a:t>
            </a:r>
          </a:p>
          <a:p>
            <a:r>
              <a:rPr lang="de-DE" dirty="0" smtClean="0">
                <a:latin typeface="Garamond" panose="02020404030301010803" pitchFamily="18" charset="0"/>
              </a:rPr>
              <a:t>… situationsübergreifend.</a:t>
            </a:r>
          </a:p>
          <a:p>
            <a:r>
              <a:rPr lang="de-DE" dirty="0" smtClean="0">
                <a:latin typeface="Garamond" panose="02020404030301010803" pitchFamily="18" charset="0"/>
              </a:rPr>
              <a:t>… vorübergehend.</a:t>
            </a:r>
          </a:p>
          <a:p>
            <a:r>
              <a:rPr lang="de-DE" dirty="0" smtClean="0">
                <a:latin typeface="Garamond" panose="02020404030301010803" pitchFamily="18" charset="0"/>
              </a:rPr>
              <a:t>… nicht schädigend.</a:t>
            </a:r>
          </a:p>
        </p:txBody>
      </p:sp>
    </p:spTree>
    <p:extLst>
      <p:ext uri="{BB962C8B-B14F-4D97-AF65-F5344CB8AC3E}">
        <p14:creationId xmlns:p14="http://schemas.microsoft.com/office/powerpoint/2010/main" val="4188656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Agenda</a:t>
            </a:r>
            <a:endParaRPr lang="de-DE" sz="3200" b="1" dirty="0">
              <a:latin typeface="Garamond" panose="02020404030301010803" pitchFamily="18" charset="0"/>
            </a:endParaRPr>
          </a:p>
        </p:txBody>
      </p:sp>
      <p:sp>
        <p:nvSpPr>
          <p:cNvPr id="3" name="Inhaltsplatzhalter 2"/>
          <p:cNvSpPr>
            <a:spLocks noGrp="1"/>
          </p:cNvSpPr>
          <p:nvPr>
            <p:ph idx="1"/>
          </p:nvPr>
        </p:nvSpPr>
        <p:spPr>
          <a:xfrm>
            <a:off x="2589212" y="2133600"/>
            <a:ext cx="8915400" cy="4396596"/>
          </a:xfrm>
        </p:spPr>
        <p:txBody>
          <a:bodyPr>
            <a:normAutofit/>
          </a:bodyPr>
          <a:lstStyle/>
          <a:p>
            <a:r>
              <a:rPr lang="de-DE" dirty="0" smtClean="0">
                <a:latin typeface="Garamond" panose="02020404030301010803" pitchFamily="18" charset="0"/>
              </a:rPr>
              <a:t>16:30 Uhr bis 17:20 Uhr: 	Was ist ein Trauma?</a:t>
            </a:r>
          </a:p>
          <a:p>
            <a:pPr marL="0" indent="0">
              <a:buNone/>
            </a:pPr>
            <a:r>
              <a:rPr lang="de-DE" dirty="0" smtClean="0">
                <a:latin typeface="Garamond" panose="02020404030301010803" pitchFamily="18" charset="0"/>
              </a:rPr>
              <a:t>						Wie </a:t>
            </a:r>
            <a:r>
              <a:rPr lang="de-DE" dirty="0">
                <a:latin typeface="Garamond" panose="02020404030301010803" pitchFamily="18" charset="0"/>
              </a:rPr>
              <a:t>äußern sich </a:t>
            </a:r>
            <a:r>
              <a:rPr lang="de-DE" dirty="0" err="1" smtClean="0">
                <a:latin typeface="Garamond" panose="02020404030301010803" pitchFamily="18" charset="0"/>
              </a:rPr>
              <a:t>Traumafolgestörungen</a:t>
            </a:r>
            <a:r>
              <a:rPr lang="de-DE" dirty="0" smtClean="0">
                <a:latin typeface="Garamond" panose="02020404030301010803" pitchFamily="18" charset="0"/>
              </a:rPr>
              <a:t>?</a:t>
            </a:r>
            <a:endParaRPr lang="de-DE" dirty="0">
              <a:latin typeface="Garamond" panose="02020404030301010803" pitchFamily="18" charset="0"/>
            </a:endParaRPr>
          </a:p>
          <a:p>
            <a:pPr marL="0" indent="0">
              <a:buNone/>
            </a:pPr>
            <a:r>
              <a:rPr lang="de-DE" dirty="0">
                <a:latin typeface="Garamond" panose="02020404030301010803" pitchFamily="18" charset="0"/>
              </a:rPr>
              <a:t>						</a:t>
            </a:r>
          </a:p>
          <a:p>
            <a:r>
              <a:rPr lang="de-DE" dirty="0" smtClean="0">
                <a:latin typeface="Garamond" panose="02020404030301010803" pitchFamily="18" charset="0"/>
              </a:rPr>
              <a:t>17:20 Uhr bis 17:30 Uhr:	Pause</a:t>
            </a:r>
          </a:p>
          <a:p>
            <a:endParaRPr lang="de-DE" dirty="0" smtClean="0">
              <a:latin typeface="Garamond" panose="02020404030301010803" pitchFamily="18" charset="0"/>
            </a:endParaRPr>
          </a:p>
          <a:p>
            <a:r>
              <a:rPr lang="de-DE" dirty="0" smtClean="0">
                <a:latin typeface="Garamond" panose="02020404030301010803" pitchFamily="18" charset="0"/>
              </a:rPr>
              <a:t>17:30 Uhr bis 18:10 Uhr: 	Umgang mit </a:t>
            </a:r>
            <a:r>
              <a:rPr lang="de-DE" dirty="0" err="1" smtClean="0">
                <a:latin typeface="Garamond" panose="02020404030301010803" pitchFamily="18" charset="0"/>
              </a:rPr>
              <a:t>Traumafolgestörungen</a:t>
            </a:r>
            <a:endParaRPr lang="de-DE" dirty="0" smtClean="0">
              <a:latin typeface="Garamond" panose="02020404030301010803" pitchFamily="18" charset="0"/>
            </a:endParaRPr>
          </a:p>
          <a:p>
            <a:endParaRPr lang="de-DE" dirty="0" smtClean="0">
              <a:latin typeface="Garamond" panose="02020404030301010803" pitchFamily="18" charset="0"/>
            </a:endParaRPr>
          </a:p>
          <a:p>
            <a:r>
              <a:rPr lang="de-DE" dirty="0" smtClean="0">
                <a:latin typeface="Garamond" panose="02020404030301010803" pitchFamily="18" charset="0"/>
              </a:rPr>
              <a:t>18:10 Uhr bis 18:30 Uhr: 	Austausch im </a:t>
            </a:r>
            <a:r>
              <a:rPr lang="de-DE" dirty="0" err="1" smtClean="0">
                <a:latin typeface="Garamond" panose="02020404030301010803" pitchFamily="18" charset="0"/>
              </a:rPr>
              <a:t>Trialog</a:t>
            </a:r>
            <a:endParaRPr lang="de-DE" dirty="0" smtClean="0">
              <a:latin typeface="Garamond" panose="02020404030301010803" pitchFamily="18" charset="0"/>
            </a:endParaRPr>
          </a:p>
          <a:p>
            <a:endParaRPr lang="de-DE" dirty="0" smtClean="0">
              <a:latin typeface="Garamond" panose="02020404030301010803" pitchFamily="18" charset="0"/>
            </a:endParaRPr>
          </a:p>
          <a:p>
            <a:pPr marL="0" indent="0">
              <a:buNone/>
            </a:pPr>
            <a:r>
              <a:rPr lang="de-DE" dirty="0">
                <a:latin typeface="Garamond" panose="02020404030301010803" pitchFamily="18" charset="0"/>
              </a:rPr>
              <a:t>	</a:t>
            </a:r>
            <a:r>
              <a:rPr lang="de-DE" dirty="0" smtClean="0">
                <a:latin typeface="Garamond" panose="02020404030301010803" pitchFamily="18" charset="0"/>
              </a:rPr>
              <a:t>					</a:t>
            </a:r>
            <a:endParaRPr lang="de-DE" dirty="0">
              <a:latin typeface="Garamond" panose="02020404030301010803" pitchFamily="18" charset="0"/>
            </a:endParaRPr>
          </a:p>
          <a:p>
            <a:pPr marL="0" indent="0">
              <a:buNone/>
            </a:pPr>
            <a:endParaRPr lang="de-DE" dirty="0" smtClean="0">
              <a:latin typeface="Garamond" panose="02020404030301010803" pitchFamily="18" charset="0"/>
            </a:endParaRPr>
          </a:p>
        </p:txBody>
      </p:sp>
    </p:spTree>
    <p:extLst>
      <p:ext uri="{BB962C8B-B14F-4D97-AF65-F5344CB8AC3E}">
        <p14:creationId xmlns:p14="http://schemas.microsoft.com/office/powerpoint/2010/main" val="18939053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Skills zur Krisenbewältigung</a:t>
            </a:r>
            <a:endParaRPr lang="de-DE" sz="3200" b="1" dirty="0">
              <a:latin typeface="Garamond" panose="02020404030301010803" pitchFamily="18" charset="0"/>
            </a:endParaRPr>
          </a:p>
        </p:txBody>
      </p:sp>
      <p:sp>
        <p:nvSpPr>
          <p:cNvPr id="3" name="Inhaltsplatzhalter 2"/>
          <p:cNvSpPr>
            <a:spLocks noGrp="1"/>
          </p:cNvSpPr>
          <p:nvPr>
            <p:ph idx="1"/>
          </p:nvPr>
        </p:nvSpPr>
        <p:spPr/>
        <p:txBody>
          <a:bodyPr>
            <a:normAutofit lnSpcReduction="10000"/>
          </a:bodyPr>
          <a:lstStyle/>
          <a:p>
            <a:pPr marL="0" indent="0">
              <a:buNone/>
            </a:pPr>
            <a:r>
              <a:rPr lang="de-DE" dirty="0" smtClean="0">
                <a:latin typeface="Garamond" panose="02020404030301010803" pitchFamily="18" charset="0"/>
              </a:rPr>
              <a:t>Sich ablenken durch … </a:t>
            </a:r>
          </a:p>
          <a:p>
            <a:pPr marL="0" indent="0">
              <a:buNone/>
            </a:pPr>
            <a:endParaRPr lang="de-DE" dirty="0" smtClean="0">
              <a:latin typeface="Garamond" panose="02020404030301010803" pitchFamily="18" charset="0"/>
            </a:endParaRPr>
          </a:p>
          <a:p>
            <a:r>
              <a:rPr lang="de-DE" dirty="0" smtClean="0">
                <a:latin typeface="Garamond" panose="02020404030301010803" pitchFamily="18" charset="0"/>
              </a:rPr>
              <a:t>… Aktivitäten</a:t>
            </a:r>
          </a:p>
          <a:p>
            <a:pPr marL="457200" lvl="1" indent="0">
              <a:buNone/>
            </a:pPr>
            <a:r>
              <a:rPr lang="de-DE" dirty="0" smtClean="0">
                <a:latin typeface="Garamond" panose="02020404030301010803" pitchFamily="18" charset="0"/>
              </a:rPr>
              <a:t>	Tagebuch schreiben, Sport treiben, Basteln, Malen, Singen, Kochen, Aufräumen, etwas planen</a:t>
            </a:r>
          </a:p>
          <a:p>
            <a:r>
              <a:rPr lang="de-DE" dirty="0" smtClean="0">
                <a:latin typeface="Garamond" panose="02020404030301010803" pitchFamily="18" charset="0"/>
              </a:rPr>
              <a:t>… Unterstützen</a:t>
            </a:r>
          </a:p>
          <a:p>
            <a:pPr marL="457200" lvl="1" indent="0">
              <a:buNone/>
            </a:pPr>
            <a:r>
              <a:rPr lang="de-DE" dirty="0" smtClean="0">
                <a:latin typeface="Garamond" panose="02020404030301010803" pitchFamily="18" charset="0"/>
              </a:rPr>
              <a:t>	Jemanden einen Brief schreiben, mit Freunden treffen, jemanden zuhören oder ermutigen</a:t>
            </a:r>
          </a:p>
          <a:p>
            <a:r>
              <a:rPr lang="de-DE" dirty="0" smtClean="0">
                <a:latin typeface="Garamond" panose="02020404030301010803" pitchFamily="18" charset="0"/>
              </a:rPr>
              <a:t>… Hirn Flick-Flack</a:t>
            </a:r>
          </a:p>
          <a:p>
            <a:pPr marL="457200" lvl="1" indent="0">
              <a:buNone/>
            </a:pPr>
            <a:r>
              <a:rPr lang="de-DE" dirty="0" smtClean="0">
                <a:latin typeface="Garamond" panose="02020404030301010803" pitchFamily="18" charset="0"/>
              </a:rPr>
              <a:t>	Fadenspiel</a:t>
            </a:r>
            <a:r>
              <a:rPr lang="de-DE" dirty="0">
                <a:latin typeface="Garamond" panose="02020404030301010803" pitchFamily="18" charset="0"/>
              </a:rPr>
              <a:t>, Jonglieren, Stadt-Land-Fluss, Zauberwürfel oder Kreuzworträtsel lösen</a:t>
            </a:r>
          </a:p>
          <a:p>
            <a:r>
              <a:rPr lang="de-DE" dirty="0" smtClean="0">
                <a:latin typeface="Garamond" panose="02020404030301010803" pitchFamily="18" charset="0"/>
              </a:rPr>
              <a:t>… Vergleiche</a:t>
            </a:r>
          </a:p>
          <a:p>
            <a:pPr marL="457200" lvl="1" indent="0">
              <a:buNone/>
            </a:pPr>
            <a:r>
              <a:rPr lang="de-DE" dirty="0" smtClean="0">
                <a:latin typeface="Garamond" panose="02020404030301010803" pitchFamily="18" charset="0"/>
              </a:rPr>
              <a:t>	Eigene Fortschritte betrachten</a:t>
            </a:r>
          </a:p>
        </p:txBody>
      </p:sp>
    </p:spTree>
    <p:extLst>
      <p:ext uri="{BB962C8B-B14F-4D97-AF65-F5344CB8AC3E}">
        <p14:creationId xmlns:p14="http://schemas.microsoft.com/office/powerpoint/2010/main" val="2736098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Skills zur Krisenbewältigung</a:t>
            </a:r>
            <a:endParaRPr lang="de-DE" sz="3200" b="1" dirty="0">
              <a:latin typeface="Garamond" panose="02020404030301010803" pitchFamily="18" charset="0"/>
            </a:endParaRPr>
          </a:p>
        </p:txBody>
      </p:sp>
      <p:sp>
        <p:nvSpPr>
          <p:cNvPr id="3" name="Inhaltsplatzhalter 2"/>
          <p:cNvSpPr>
            <a:spLocks noGrp="1"/>
          </p:cNvSpPr>
          <p:nvPr>
            <p:ph idx="1"/>
          </p:nvPr>
        </p:nvSpPr>
        <p:spPr>
          <a:xfrm>
            <a:off x="2589212" y="2133599"/>
            <a:ext cx="8915400" cy="4558145"/>
          </a:xfrm>
        </p:spPr>
        <p:txBody>
          <a:bodyPr>
            <a:normAutofit/>
          </a:bodyPr>
          <a:lstStyle/>
          <a:p>
            <a:pPr marL="0" indent="0">
              <a:buNone/>
            </a:pPr>
            <a:r>
              <a:rPr lang="de-DE" dirty="0" smtClean="0">
                <a:latin typeface="Garamond" panose="02020404030301010803" pitchFamily="18" charset="0"/>
              </a:rPr>
              <a:t>Sich ablenken durch Körperempfindung</a:t>
            </a:r>
          </a:p>
          <a:p>
            <a:pPr marL="0" indent="0">
              <a:buNone/>
            </a:pPr>
            <a:endParaRPr lang="de-DE" dirty="0" smtClean="0">
              <a:latin typeface="Garamond" panose="02020404030301010803" pitchFamily="18" charset="0"/>
            </a:endParaRPr>
          </a:p>
          <a:p>
            <a:r>
              <a:rPr lang="de-DE" dirty="0" smtClean="0">
                <a:latin typeface="Garamond" panose="02020404030301010803" pitchFamily="18" charset="0"/>
              </a:rPr>
              <a:t>Schmecken</a:t>
            </a:r>
          </a:p>
          <a:p>
            <a:pPr marL="0" indent="0">
              <a:buNone/>
            </a:pPr>
            <a:r>
              <a:rPr lang="de-DE" dirty="0">
                <a:latin typeface="Garamond" panose="02020404030301010803" pitchFamily="18" charset="0"/>
              </a:rPr>
              <a:t>	</a:t>
            </a:r>
            <a:r>
              <a:rPr lang="de-DE" sz="1600" dirty="0">
                <a:latin typeface="Garamond" panose="02020404030301010803" pitchFamily="18" charset="0"/>
              </a:rPr>
              <a:t>	saure Süßigkeiten“ </a:t>
            </a:r>
            <a:r>
              <a:rPr lang="de-DE" sz="1600" dirty="0" smtClean="0">
                <a:latin typeface="Garamond" panose="02020404030301010803" pitchFamily="18" charset="0"/>
              </a:rPr>
              <a:t>kauen, Bonbons / Lutschpastillen lutschen, frischen </a:t>
            </a:r>
            <a:r>
              <a:rPr lang="de-DE" sz="1600" dirty="0">
                <a:latin typeface="Garamond" panose="02020404030301010803" pitchFamily="18" charset="0"/>
              </a:rPr>
              <a:t>Zitronensaft </a:t>
            </a:r>
            <a:r>
              <a:rPr lang="de-DE" sz="1600" dirty="0" smtClean="0">
                <a:latin typeface="Garamond" panose="02020404030301010803" pitchFamily="18" charset="0"/>
              </a:rPr>
              <a:t>trinken</a:t>
            </a:r>
          </a:p>
          <a:p>
            <a:r>
              <a:rPr lang="de-DE" dirty="0" smtClean="0">
                <a:latin typeface="Garamond" panose="02020404030301010803" pitchFamily="18" charset="0"/>
              </a:rPr>
              <a:t>Hören</a:t>
            </a:r>
          </a:p>
          <a:p>
            <a:pPr marL="0" indent="0">
              <a:buNone/>
            </a:pPr>
            <a:r>
              <a:rPr lang="de-DE" dirty="0" smtClean="0">
                <a:latin typeface="Garamond" panose="02020404030301010803" pitchFamily="18" charset="0"/>
              </a:rPr>
              <a:t>		</a:t>
            </a:r>
            <a:r>
              <a:rPr lang="de-DE" sz="1600" dirty="0" smtClean="0">
                <a:latin typeface="Garamond" panose="02020404030301010803" pitchFamily="18" charset="0"/>
              </a:rPr>
              <a:t>rhythmische, aufmunternde Musik hören, einer angenehmen Stimme lauschen</a:t>
            </a:r>
          </a:p>
          <a:p>
            <a:r>
              <a:rPr lang="de-DE" dirty="0" smtClean="0">
                <a:latin typeface="Garamond" panose="02020404030301010803" pitchFamily="18" charset="0"/>
              </a:rPr>
              <a:t>Sehen</a:t>
            </a:r>
          </a:p>
          <a:p>
            <a:pPr marL="0" indent="0">
              <a:buNone/>
            </a:pPr>
            <a:r>
              <a:rPr lang="de-DE" dirty="0" smtClean="0">
                <a:latin typeface="Garamond" panose="02020404030301010803" pitchFamily="18" charset="0"/>
              </a:rPr>
              <a:t>		</a:t>
            </a:r>
            <a:r>
              <a:rPr lang="de-DE" sz="1600" dirty="0" smtClean="0">
                <a:latin typeface="Garamond" panose="02020404030301010803" pitchFamily="18" charset="0"/>
              </a:rPr>
              <a:t>Fünf Dinge aufzählen, die gesehen werden können</a:t>
            </a:r>
            <a:endParaRPr lang="de-DE" dirty="0" smtClean="0">
              <a:latin typeface="Garamond" panose="02020404030301010803" pitchFamily="18" charset="0"/>
            </a:endParaRPr>
          </a:p>
          <a:p>
            <a:r>
              <a:rPr lang="de-DE" dirty="0" smtClean="0">
                <a:latin typeface="Garamond" panose="02020404030301010803" pitchFamily="18" charset="0"/>
              </a:rPr>
              <a:t>Riechen</a:t>
            </a:r>
          </a:p>
          <a:p>
            <a:pPr marL="0" indent="0">
              <a:buNone/>
            </a:pPr>
            <a:r>
              <a:rPr lang="de-DE" dirty="0">
                <a:latin typeface="Garamond" panose="02020404030301010803" pitchFamily="18" charset="0"/>
              </a:rPr>
              <a:t>	</a:t>
            </a:r>
            <a:r>
              <a:rPr lang="de-DE" dirty="0" smtClean="0">
                <a:latin typeface="Garamond" panose="02020404030301010803" pitchFamily="18" charset="0"/>
              </a:rPr>
              <a:t>	</a:t>
            </a:r>
            <a:r>
              <a:rPr lang="de-DE" sz="1600" dirty="0" smtClean="0">
                <a:latin typeface="Garamond" panose="02020404030301010803" pitchFamily="18" charset="0"/>
              </a:rPr>
              <a:t>Eukalyptus-Erfrischungstücher riechen, </a:t>
            </a:r>
            <a:r>
              <a:rPr lang="de-DE" sz="1600" dirty="0" err="1" smtClean="0">
                <a:latin typeface="Garamond" panose="02020404030301010803" pitchFamily="18" charset="0"/>
              </a:rPr>
              <a:t>Tigerbalm</a:t>
            </a:r>
            <a:r>
              <a:rPr lang="de-DE" sz="1600" dirty="0" smtClean="0">
                <a:latin typeface="Garamond" panose="02020404030301010803" pitchFamily="18" charset="0"/>
              </a:rPr>
              <a:t> riechen</a:t>
            </a:r>
          </a:p>
        </p:txBody>
      </p:sp>
    </p:spTree>
    <p:extLst>
      <p:ext uri="{BB962C8B-B14F-4D97-AF65-F5344CB8AC3E}">
        <p14:creationId xmlns:p14="http://schemas.microsoft.com/office/powerpoint/2010/main" val="33533671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Skills zur Krisenbewältigung</a:t>
            </a:r>
            <a:endParaRPr lang="de-DE" sz="3200" b="1" dirty="0">
              <a:latin typeface="Garamond" panose="02020404030301010803" pitchFamily="18" charset="0"/>
            </a:endParaRPr>
          </a:p>
        </p:txBody>
      </p:sp>
      <p:sp>
        <p:nvSpPr>
          <p:cNvPr id="3" name="Inhaltsplatzhalter 2"/>
          <p:cNvSpPr>
            <a:spLocks noGrp="1"/>
          </p:cNvSpPr>
          <p:nvPr>
            <p:ph idx="1"/>
          </p:nvPr>
        </p:nvSpPr>
        <p:spPr/>
        <p:txBody>
          <a:bodyPr>
            <a:normAutofit/>
          </a:bodyPr>
          <a:lstStyle/>
          <a:p>
            <a:pPr marL="0" indent="0">
              <a:buNone/>
            </a:pPr>
            <a:r>
              <a:rPr lang="de-DE" dirty="0" smtClean="0">
                <a:latin typeface="Garamond" panose="02020404030301010803" pitchFamily="18" charset="0"/>
              </a:rPr>
              <a:t>Verändern des Augenblicks durch …</a:t>
            </a:r>
          </a:p>
          <a:p>
            <a:pPr marL="0" indent="0">
              <a:buNone/>
            </a:pPr>
            <a:endParaRPr lang="de-DE" dirty="0" smtClean="0">
              <a:latin typeface="Garamond" panose="02020404030301010803" pitchFamily="18" charset="0"/>
            </a:endParaRPr>
          </a:p>
          <a:p>
            <a:r>
              <a:rPr lang="de-DE" dirty="0" smtClean="0">
                <a:latin typeface="Garamond" panose="02020404030301010803" pitchFamily="18" charset="0"/>
              </a:rPr>
              <a:t>… Phantasie</a:t>
            </a:r>
          </a:p>
          <a:p>
            <a:pPr marL="0" indent="0">
              <a:buNone/>
            </a:pPr>
            <a:r>
              <a:rPr lang="de-DE" dirty="0">
                <a:latin typeface="Garamond" panose="02020404030301010803" pitchFamily="18" charset="0"/>
              </a:rPr>
              <a:t>	</a:t>
            </a:r>
            <a:r>
              <a:rPr lang="de-DE" dirty="0" smtClean="0">
                <a:latin typeface="Garamond" panose="02020404030301010803" pitchFamily="18" charset="0"/>
              </a:rPr>
              <a:t>	</a:t>
            </a:r>
            <a:r>
              <a:rPr lang="de-DE" sz="1600" dirty="0" smtClean="0">
                <a:latin typeface="Garamond" panose="02020404030301010803" pitchFamily="18" charset="0"/>
              </a:rPr>
              <a:t>Reiseführer oder (Erinnerungs-) Fotos anschauen, Phantasiereise oder Imagination</a:t>
            </a:r>
            <a:endParaRPr lang="de-DE" dirty="0" smtClean="0">
              <a:latin typeface="Garamond" panose="02020404030301010803" pitchFamily="18" charset="0"/>
            </a:endParaRPr>
          </a:p>
          <a:p>
            <a:r>
              <a:rPr lang="de-DE" dirty="0" smtClean="0">
                <a:latin typeface="Garamond" panose="02020404030301010803" pitchFamily="18" charset="0"/>
              </a:rPr>
              <a:t>… Meditation</a:t>
            </a:r>
          </a:p>
          <a:p>
            <a:pPr marL="457200" lvl="1" indent="0">
              <a:buNone/>
            </a:pPr>
            <a:r>
              <a:rPr lang="de-DE" dirty="0" smtClean="0">
                <a:latin typeface="Garamond" panose="02020404030301010803" pitchFamily="18" charset="0"/>
              </a:rPr>
              <a:t>	Achtsames Atmen, Gehen, Fokus auf das Hier und Jetzt richten</a:t>
            </a:r>
          </a:p>
          <a:p>
            <a:r>
              <a:rPr lang="de-DE" dirty="0" smtClean="0">
                <a:latin typeface="Garamond" panose="02020404030301010803" pitchFamily="18" charset="0"/>
              </a:rPr>
              <a:t>… Entspannung</a:t>
            </a:r>
          </a:p>
          <a:p>
            <a:pPr marL="0" indent="0">
              <a:buNone/>
            </a:pPr>
            <a:r>
              <a:rPr lang="de-DE" dirty="0">
                <a:latin typeface="Garamond" panose="02020404030301010803" pitchFamily="18" charset="0"/>
              </a:rPr>
              <a:t>	</a:t>
            </a:r>
            <a:r>
              <a:rPr lang="de-DE" dirty="0" smtClean="0">
                <a:latin typeface="Garamond" panose="02020404030301010803" pitchFamily="18" charset="0"/>
              </a:rPr>
              <a:t>	</a:t>
            </a:r>
            <a:r>
              <a:rPr lang="de-DE" sz="1600" dirty="0" smtClean="0">
                <a:latin typeface="Garamond" panose="02020404030301010803" pitchFamily="18" charset="0"/>
              </a:rPr>
              <a:t>Massage, Fußbad, Wärmflasche, Lesen, in ein Café gehen, etwas mit Genuss essen</a:t>
            </a:r>
            <a:endParaRPr lang="de-DE" dirty="0" smtClean="0">
              <a:latin typeface="Garamond" panose="02020404030301010803" pitchFamily="18" charset="0"/>
            </a:endParaRPr>
          </a:p>
          <a:p>
            <a:pPr marL="0" indent="0">
              <a:buNone/>
            </a:pPr>
            <a:endParaRPr lang="de-DE" dirty="0">
              <a:latin typeface="Garamond" panose="02020404030301010803" pitchFamily="18" charset="0"/>
            </a:endParaRPr>
          </a:p>
        </p:txBody>
      </p:sp>
    </p:spTree>
    <p:extLst>
      <p:ext uri="{BB962C8B-B14F-4D97-AF65-F5344CB8AC3E}">
        <p14:creationId xmlns:p14="http://schemas.microsoft.com/office/powerpoint/2010/main" val="3374118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Skills zur Krisenbewältigung</a:t>
            </a:r>
            <a:endParaRPr lang="de-DE" sz="3200" b="1" dirty="0">
              <a:latin typeface="Garamond" panose="02020404030301010803" pitchFamily="18" charset="0"/>
            </a:endParaRPr>
          </a:p>
        </p:txBody>
      </p:sp>
      <p:sp>
        <p:nvSpPr>
          <p:cNvPr id="3" name="Inhaltsplatzhalter 2"/>
          <p:cNvSpPr>
            <a:spLocks noGrp="1"/>
          </p:cNvSpPr>
          <p:nvPr>
            <p:ph idx="1"/>
          </p:nvPr>
        </p:nvSpPr>
        <p:spPr/>
        <p:txBody>
          <a:bodyPr>
            <a:normAutofit/>
          </a:bodyPr>
          <a:lstStyle/>
          <a:p>
            <a:pPr marL="0" indent="0">
              <a:buNone/>
            </a:pPr>
            <a:r>
              <a:rPr lang="de-DE" dirty="0" smtClean="0">
                <a:latin typeface="Garamond" panose="02020404030301010803" pitchFamily="18" charset="0"/>
              </a:rPr>
              <a:t>Gelenkte Aufmerksamkeit durch …</a:t>
            </a:r>
          </a:p>
          <a:p>
            <a:pPr marL="0" indent="0">
              <a:buNone/>
            </a:pPr>
            <a:endParaRPr lang="de-DE" dirty="0">
              <a:latin typeface="Garamond" panose="02020404030301010803" pitchFamily="18" charset="0"/>
            </a:endParaRPr>
          </a:p>
          <a:p>
            <a:r>
              <a:rPr lang="de-DE" dirty="0" smtClean="0">
                <a:latin typeface="Garamond" panose="02020404030301010803" pitchFamily="18" charset="0"/>
              </a:rPr>
              <a:t>… Veränderung der Körperhaltung</a:t>
            </a:r>
          </a:p>
          <a:p>
            <a:pPr marL="0" indent="0">
              <a:buNone/>
            </a:pPr>
            <a:r>
              <a:rPr lang="de-DE" dirty="0">
                <a:latin typeface="Garamond" panose="02020404030301010803" pitchFamily="18" charset="0"/>
              </a:rPr>
              <a:t>	</a:t>
            </a:r>
            <a:r>
              <a:rPr lang="de-DE" dirty="0" smtClean="0">
                <a:latin typeface="Garamond" panose="02020404030301010803" pitchFamily="18" charset="0"/>
              </a:rPr>
              <a:t>	</a:t>
            </a:r>
            <a:r>
              <a:rPr lang="de-DE" sz="1600" dirty="0" smtClean="0">
                <a:latin typeface="Garamond" panose="02020404030301010803" pitchFamily="18" charset="0"/>
              </a:rPr>
              <a:t>vom Sitzen ins Stehen, von zusammengefallen zu einer Aufrichtung</a:t>
            </a:r>
          </a:p>
          <a:p>
            <a:r>
              <a:rPr lang="de-DE" dirty="0" smtClean="0">
                <a:latin typeface="Garamond" panose="02020404030301010803" pitchFamily="18" charset="0"/>
              </a:rPr>
              <a:t>… Aufmerksamkeit in einer Tätigkeit</a:t>
            </a:r>
          </a:p>
          <a:p>
            <a:pPr marL="0" indent="0">
              <a:buNone/>
            </a:pPr>
            <a:r>
              <a:rPr lang="de-DE" dirty="0" smtClean="0">
                <a:latin typeface="Garamond" panose="02020404030301010803" pitchFamily="18" charset="0"/>
              </a:rPr>
              <a:t>		</a:t>
            </a:r>
            <a:r>
              <a:rPr lang="de-DE" sz="1600" dirty="0" smtClean="0">
                <a:latin typeface="Garamond" panose="02020404030301010803" pitchFamily="18" charset="0"/>
              </a:rPr>
              <a:t>Einen Tee kochen und dabei bleiben, Essen in der Mikrowelle beobachten</a:t>
            </a:r>
            <a:endParaRPr lang="de-DE" dirty="0">
              <a:latin typeface="Garamond" panose="02020404030301010803" pitchFamily="18" charset="0"/>
            </a:endParaRPr>
          </a:p>
          <a:p>
            <a:r>
              <a:rPr lang="de-DE" dirty="0" smtClean="0">
                <a:latin typeface="Garamond" panose="02020404030301010803" pitchFamily="18" charset="0"/>
              </a:rPr>
              <a:t>… die 3x5 Übungen</a:t>
            </a:r>
          </a:p>
          <a:p>
            <a:pPr marL="0" indent="0">
              <a:buNone/>
            </a:pPr>
            <a:r>
              <a:rPr lang="de-DE" dirty="0">
                <a:latin typeface="Garamond" panose="02020404030301010803" pitchFamily="18" charset="0"/>
              </a:rPr>
              <a:t>	</a:t>
            </a:r>
            <a:r>
              <a:rPr lang="de-DE" dirty="0" smtClean="0">
                <a:latin typeface="Garamond" panose="02020404030301010803" pitchFamily="18" charset="0"/>
              </a:rPr>
              <a:t>	</a:t>
            </a:r>
            <a:r>
              <a:rPr lang="de-DE" sz="1600" dirty="0" smtClean="0">
                <a:latin typeface="Garamond" panose="02020404030301010803" pitchFamily="18" charset="0"/>
              </a:rPr>
              <a:t>5 Dinge hören, 5 Dinge sehen, 5 Dinge riechen</a:t>
            </a:r>
            <a:endParaRPr lang="de-DE" sz="1600" dirty="0">
              <a:latin typeface="Garamond" panose="02020404030301010803" pitchFamily="18" charset="0"/>
            </a:endParaRPr>
          </a:p>
        </p:txBody>
      </p:sp>
    </p:spTree>
    <p:extLst>
      <p:ext uri="{BB962C8B-B14F-4D97-AF65-F5344CB8AC3E}">
        <p14:creationId xmlns:p14="http://schemas.microsoft.com/office/powerpoint/2010/main" val="2893273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Skills zur Dissoziationsreduzierung</a:t>
            </a:r>
            <a:endParaRPr lang="de-DE" sz="3200" b="1" dirty="0">
              <a:latin typeface="Garamond" panose="02020404030301010803" pitchFamily="18" charset="0"/>
            </a:endParaRPr>
          </a:p>
        </p:txBody>
      </p:sp>
      <p:sp>
        <p:nvSpPr>
          <p:cNvPr id="3" name="Inhaltsplatzhalter 2"/>
          <p:cNvSpPr>
            <a:spLocks noGrp="1"/>
          </p:cNvSpPr>
          <p:nvPr>
            <p:ph idx="1"/>
          </p:nvPr>
        </p:nvSpPr>
        <p:spPr/>
        <p:txBody>
          <a:bodyPr>
            <a:normAutofit/>
          </a:bodyPr>
          <a:lstStyle/>
          <a:p>
            <a:r>
              <a:rPr lang="de-DE" dirty="0" smtClean="0">
                <a:solidFill>
                  <a:schemeClr val="tx1"/>
                </a:solidFill>
                <a:latin typeface="Garamond" panose="02020404030301010803" pitchFamily="18" charset="0"/>
              </a:rPr>
              <a:t>Nutzen der fünf Sinne </a:t>
            </a:r>
          </a:p>
          <a:p>
            <a:pPr marL="0" indent="0">
              <a:buNone/>
            </a:pPr>
            <a:r>
              <a:rPr lang="de-DE" dirty="0" smtClean="0">
                <a:solidFill>
                  <a:schemeClr val="tx1"/>
                </a:solidFill>
                <a:latin typeface="Garamond" panose="02020404030301010803" pitchFamily="18" charset="0"/>
              </a:rPr>
              <a:t>		</a:t>
            </a:r>
            <a:r>
              <a:rPr lang="de-DE" sz="1600" dirty="0" smtClean="0">
                <a:solidFill>
                  <a:schemeClr val="tx1"/>
                </a:solidFill>
                <a:latin typeface="Garamond" panose="02020404030301010803" pitchFamily="18" charset="0"/>
              </a:rPr>
              <a:t>Hören 		</a:t>
            </a:r>
            <a:r>
              <a:rPr lang="de-DE" sz="1400" dirty="0" smtClean="0">
                <a:solidFill>
                  <a:schemeClr val="tx1"/>
                </a:solidFill>
                <a:latin typeface="Garamond" panose="02020404030301010803" pitchFamily="18" charset="0"/>
              </a:rPr>
              <a:t>zum Beispiel „laute Musik hören“</a:t>
            </a:r>
          </a:p>
          <a:p>
            <a:pPr marL="0" indent="0">
              <a:buNone/>
            </a:pPr>
            <a:r>
              <a:rPr lang="de-DE" sz="1600" dirty="0">
                <a:solidFill>
                  <a:schemeClr val="tx1"/>
                </a:solidFill>
                <a:latin typeface="Garamond" panose="02020404030301010803" pitchFamily="18" charset="0"/>
              </a:rPr>
              <a:t>	</a:t>
            </a:r>
            <a:r>
              <a:rPr lang="de-DE" sz="1600" dirty="0" smtClean="0">
                <a:solidFill>
                  <a:schemeClr val="tx1"/>
                </a:solidFill>
                <a:latin typeface="Garamond" panose="02020404030301010803" pitchFamily="18" charset="0"/>
              </a:rPr>
              <a:t>	Schmecken 	</a:t>
            </a:r>
            <a:r>
              <a:rPr lang="de-DE" sz="1400" dirty="0">
                <a:solidFill>
                  <a:schemeClr val="tx1"/>
                </a:solidFill>
                <a:latin typeface="Garamond" panose="02020404030301010803" pitchFamily="18" charset="0"/>
              </a:rPr>
              <a:t>zum Beispiel</a:t>
            </a:r>
            <a:r>
              <a:rPr lang="de-DE" sz="1400" dirty="0" smtClean="0">
                <a:solidFill>
                  <a:schemeClr val="tx1"/>
                </a:solidFill>
                <a:latin typeface="Garamond" panose="02020404030301010803" pitchFamily="18" charset="0"/>
              </a:rPr>
              <a:t> „Ingwer kauen“</a:t>
            </a:r>
          </a:p>
          <a:p>
            <a:pPr marL="0" indent="0">
              <a:buNone/>
            </a:pPr>
            <a:r>
              <a:rPr lang="de-DE" sz="1600" dirty="0">
                <a:solidFill>
                  <a:schemeClr val="tx1"/>
                </a:solidFill>
                <a:latin typeface="Garamond" panose="02020404030301010803" pitchFamily="18" charset="0"/>
              </a:rPr>
              <a:t>	</a:t>
            </a:r>
            <a:r>
              <a:rPr lang="de-DE" sz="1600" dirty="0" smtClean="0">
                <a:solidFill>
                  <a:schemeClr val="tx1"/>
                </a:solidFill>
                <a:latin typeface="Garamond" panose="02020404030301010803" pitchFamily="18" charset="0"/>
              </a:rPr>
              <a:t>	Geruch 		</a:t>
            </a:r>
            <a:r>
              <a:rPr lang="de-DE" sz="1400" dirty="0" smtClean="0">
                <a:solidFill>
                  <a:schemeClr val="tx1"/>
                </a:solidFill>
                <a:latin typeface="Garamond" panose="02020404030301010803" pitchFamily="18" charset="0"/>
              </a:rPr>
              <a:t>zum Beispiel „</a:t>
            </a:r>
            <a:r>
              <a:rPr lang="de-DE" sz="1400" dirty="0" err="1" smtClean="0">
                <a:solidFill>
                  <a:schemeClr val="tx1"/>
                </a:solidFill>
                <a:latin typeface="Garamond" panose="02020404030301010803" pitchFamily="18" charset="0"/>
              </a:rPr>
              <a:t>Duftöl</a:t>
            </a:r>
            <a:r>
              <a:rPr lang="de-DE" sz="1400" dirty="0" smtClean="0">
                <a:solidFill>
                  <a:schemeClr val="tx1"/>
                </a:solidFill>
                <a:latin typeface="Garamond" panose="02020404030301010803" pitchFamily="18" charset="0"/>
              </a:rPr>
              <a:t> riechen“</a:t>
            </a:r>
          </a:p>
          <a:p>
            <a:pPr marL="0" indent="0">
              <a:buNone/>
            </a:pPr>
            <a:r>
              <a:rPr lang="de-DE" sz="1600" dirty="0">
                <a:solidFill>
                  <a:schemeClr val="tx1"/>
                </a:solidFill>
                <a:latin typeface="Garamond" panose="02020404030301010803" pitchFamily="18" charset="0"/>
              </a:rPr>
              <a:t>	</a:t>
            </a:r>
            <a:r>
              <a:rPr lang="de-DE" sz="1600" dirty="0" smtClean="0">
                <a:solidFill>
                  <a:schemeClr val="tx1"/>
                </a:solidFill>
                <a:latin typeface="Garamond" panose="02020404030301010803" pitchFamily="18" charset="0"/>
              </a:rPr>
              <a:t>	Sehen 		</a:t>
            </a:r>
            <a:r>
              <a:rPr lang="de-DE" sz="1400" dirty="0" smtClean="0">
                <a:solidFill>
                  <a:schemeClr val="tx1"/>
                </a:solidFill>
                <a:latin typeface="Garamond" panose="02020404030301010803" pitchFamily="18" charset="0"/>
              </a:rPr>
              <a:t>zum Beispiel „sich im Raum orientieren“</a:t>
            </a:r>
            <a:endParaRPr lang="de-DE" sz="1600" dirty="0" smtClean="0">
              <a:solidFill>
                <a:schemeClr val="tx1"/>
              </a:solidFill>
              <a:latin typeface="Garamond" panose="02020404030301010803" pitchFamily="18" charset="0"/>
            </a:endParaRPr>
          </a:p>
          <a:p>
            <a:pPr marL="0" indent="0">
              <a:buNone/>
            </a:pPr>
            <a:r>
              <a:rPr lang="de-DE" sz="1600" dirty="0">
                <a:solidFill>
                  <a:schemeClr val="tx1"/>
                </a:solidFill>
                <a:latin typeface="Garamond" panose="02020404030301010803" pitchFamily="18" charset="0"/>
              </a:rPr>
              <a:t>	</a:t>
            </a:r>
            <a:r>
              <a:rPr lang="de-DE" sz="1600" dirty="0" smtClean="0">
                <a:solidFill>
                  <a:schemeClr val="tx1"/>
                </a:solidFill>
                <a:latin typeface="Garamond" panose="02020404030301010803" pitchFamily="18" charset="0"/>
              </a:rPr>
              <a:t>	Fühlen 		</a:t>
            </a:r>
            <a:r>
              <a:rPr lang="de-DE" sz="1400" dirty="0" smtClean="0">
                <a:solidFill>
                  <a:schemeClr val="tx1"/>
                </a:solidFill>
                <a:latin typeface="Garamond" panose="02020404030301010803" pitchFamily="18" charset="0"/>
              </a:rPr>
              <a:t>zum Beispiel „einen </a:t>
            </a:r>
            <a:r>
              <a:rPr lang="de-DE" sz="1400" dirty="0" err="1" smtClean="0">
                <a:solidFill>
                  <a:schemeClr val="tx1"/>
                </a:solidFill>
                <a:latin typeface="Garamond" panose="02020404030301010803" pitchFamily="18" charset="0"/>
              </a:rPr>
              <a:t>Igelball</a:t>
            </a:r>
            <a:r>
              <a:rPr lang="de-DE" sz="1400" dirty="0">
                <a:solidFill>
                  <a:schemeClr val="tx1"/>
                </a:solidFill>
                <a:latin typeface="Garamond" panose="02020404030301010803" pitchFamily="18" charset="0"/>
              </a:rPr>
              <a:t> </a:t>
            </a:r>
            <a:r>
              <a:rPr lang="de-DE" sz="1400" dirty="0" smtClean="0">
                <a:solidFill>
                  <a:schemeClr val="tx1"/>
                </a:solidFill>
                <a:latin typeface="Garamond" panose="02020404030301010803" pitchFamily="18" charset="0"/>
              </a:rPr>
              <a:t>kneten“</a:t>
            </a:r>
          </a:p>
          <a:p>
            <a:pPr marL="0" indent="0">
              <a:buNone/>
            </a:pPr>
            <a:endParaRPr lang="de-DE" sz="1600" dirty="0" smtClean="0">
              <a:solidFill>
                <a:schemeClr val="tx1"/>
              </a:solidFill>
              <a:latin typeface="Garamond" panose="02020404030301010803" pitchFamily="18" charset="0"/>
            </a:endParaRPr>
          </a:p>
          <a:p>
            <a:r>
              <a:rPr lang="de-DE" dirty="0" smtClean="0">
                <a:solidFill>
                  <a:schemeClr val="tx1"/>
                </a:solidFill>
                <a:latin typeface="Garamond" panose="02020404030301010803" pitchFamily="18" charset="0"/>
              </a:rPr>
              <a:t>Bewegung 			</a:t>
            </a:r>
            <a:r>
              <a:rPr lang="de-DE" sz="1400" dirty="0" smtClean="0">
                <a:solidFill>
                  <a:schemeClr val="tx1"/>
                </a:solidFill>
                <a:latin typeface="Garamond" panose="02020404030301010803" pitchFamily="18" charset="0"/>
              </a:rPr>
              <a:t>zum Beispiel „Treppensteigen“</a:t>
            </a:r>
          </a:p>
          <a:p>
            <a:pPr marL="0" indent="0">
              <a:buNone/>
            </a:pPr>
            <a:endParaRPr lang="de-DE" dirty="0" smtClean="0">
              <a:solidFill>
                <a:schemeClr val="tx1"/>
              </a:solidFill>
              <a:latin typeface="Garamond" panose="02020404030301010803" pitchFamily="18" charset="0"/>
            </a:endParaRPr>
          </a:p>
        </p:txBody>
      </p:sp>
    </p:spTree>
    <p:extLst>
      <p:ext uri="{BB962C8B-B14F-4D97-AF65-F5344CB8AC3E}">
        <p14:creationId xmlns:p14="http://schemas.microsoft.com/office/powerpoint/2010/main" val="1650412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Emotionssurfen</a:t>
            </a:r>
            <a:endParaRPr lang="de-DE" sz="3200" b="1" dirty="0">
              <a:latin typeface="Garamond" panose="02020404030301010803" pitchFamily="18" charset="0"/>
            </a:endParaRPr>
          </a:p>
        </p:txBody>
      </p:sp>
      <p:sp>
        <p:nvSpPr>
          <p:cNvPr id="3" name="Inhaltsplatzhalter 2"/>
          <p:cNvSpPr>
            <a:spLocks noGrp="1"/>
          </p:cNvSpPr>
          <p:nvPr>
            <p:ph idx="1"/>
          </p:nvPr>
        </p:nvSpPr>
        <p:spPr/>
        <p:txBody>
          <a:bodyPr>
            <a:normAutofit/>
          </a:bodyPr>
          <a:lstStyle/>
          <a:p>
            <a:r>
              <a:rPr lang="de-DE" dirty="0" smtClean="0">
                <a:latin typeface="Garamond" panose="02020404030301010803" pitchFamily="18" charset="0"/>
              </a:rPr>
              <a:t>Amten Sie einmal durch.</a:t>
            </a:r>
          </a:p>
          <a:p>
            <a:r>
              <a:rPr lang="de-DE" dirty="0" smtClean="0">
                <a:latin typeface="Garamond" panose="02020404030301010803" pitchFamily="18" charset="0"/>
              </a:rPr>
              <a:t>Treten Sie innerlich einen Schritt zurück – gewinnen Sie Abstand.</a:t>
            </a:r>
          </a:p>
          <a:p>
            <a:r>
              <a:rPr lang="de-DE" dirty="0" smtClean="0">
                <a:latin typeface="Garamond" panose="02020404030301010803" pitchFamily="18" charset="0"/>
              </a:rPr>
              <a:t>Wie hoch ist Ihre derzeitige Belastung?</a:t>
            </a:r>
          </a:p>
          <a:p>
            <a:r>
              <a:rPr lang="de-DE" dirty="0" smtClean="0">
                <a:latin typeface="Garamond" panose="02020404030301010803" pitchFamily="18" charset="0"/>
              </a:rPr>
              <a:t>Welches Gefühl ist im Moment vorhanden?</a:t>
            </a:r>
          </a:p>
          <a:p>
            <a:r>
              <a:rPr lang="de-DE" dirty="0" smtClean="0">
                <a:latin typeface="Garamond" panose="02020404030301010803" pitchFamily="18" charset="0"/>
              </a:rPr>
              <a:t>Wo macht sich dies im Körper bemerkbar?</a:t>
            </a:r>
          </a:p>
          <a:p>
            <a:r>
              <a:rPr lang="de-DE" dirty="0" smtClean="0">
                <a:latin typeface="Garamond" panose="02020404030301010803" pitchFamily="18" charset="0"/>
              </a:rPr>
              <a:t>Welche Gedanken können Sie dazu wahrnehmen?</a:t>
            </a:r>
          </a:p>
          <a:p>
            <a:r>
              <a:rPr lang="de-DE" dirty="0" smtClean="0">
                <a:latin typeface="Garamond" panose="02020404030301010803" pitchFamily="18" charset="0"/>
              </a:rPr>
              <a:t>Welchen Handlungswunsch verspüren Sie?</a:t>
            </a:r>
          </a:p>
          <a:p>
            <a:r>
              <a:rPr lang="de-DE" dirty="0" smtClean="0">
                <a:latin typeface="Garamond" panose="02020404030301010803" pitchFamily="18" charset="0"/>
              </a:rPr>
              <a:t>Nehmen Sie eine beobachtende Haltung ein – Sie haben ein Gefühl, Sie sind nicht das Gefühl.</a:t>
            </a:r>
            <a:endParaRPr lang="de-DE" dirty="0">
              <a:latin typeface="Garamond" panose="02020404030301010803" pitchFamily="18" charset="0"/>
            </a:endParaRPr>
          </a:p>
          <a:p>
            <a:r>
              <a:rPr lang="de-DE" dirty="0" smtClean="0">
                <a:latin typeface="Garamond" panose="02020404030301010803" pitchFamily="18" charset="0"/>
              </a:rPr>
              <a:t>Atmen Sie einmal durch und beobachten Sie die Veränderung im Gefühl.</a:t>
            </a:r>
          </a:p>
        </p:txBody>
      </p:sp>
    </p:spTree>
    <p:extLst>
      <p:ext uri="{BB962C8B-B14F-4D97-AF65-F5344CB8AC3E}">
        <p14:creationId xmlns:p14="http://schemas.microsoft.com/office/powerpoint/2010/main" val="11377203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Notfallkoffer</a:t>
            </a:r>
            <a:endParaRPr lang="de-DE" sz="3200" b="1" dirty="0">
              <a:latin typeface="Garamond" panose="02020404030301010803" pitchFamily="18" charset="0"/>
            </a:endParaRPr>
          </a:p>
        </p:txBody>
      </p:sp>
      <p:sp>
        <p:nvSpPr>
          <p:cNvPr id="3" name="Inhaltsplatzhalter 2"/>
          <p:cNvSpPr>
            <a:spLocks noGrp="1"/>
          </p:cNvSpPr>
          <p:nvPr>
            <p:ph idx="1"/>
          </p:nvPr>
        </p:nvSpPr>
        <p:spPr/>
        <p:txBody>
          <a:bodyPr>
            <a:normAutofit/>
          </a:bodyPr>
          <a:lstStyle/>
          <a:p>
            <a:pPr marL="0" indent="0">
              <a:buNone/>
            </a:pPr>
            <a:r>
              <a:rPr lang="de-DE" dirty="0" smtClean="0">
                <a:latin typeface="Garamond" panose="02020404030301010803" pitchFamily="18" charset="0"/>
              </a:rPr>
              <a:t>In einen Notfallkoffer gehören nur die Skills, die absolut zuverlässig und wirkungsvoll sind.</a:t>
            </a:r>
          </a:p>
          <a:p>
            <a:pPr marL="0" indent="0">
              <a:buNone/>
            </a:pPr>
            <a:r>
              <a:rPr lang="de-DE" dirty="0" smtClean="0">
                <a:latin typeface="Garamond" panose="02020404030301010803" pitchFamily="18" charset="0"/>
              </a:rPr>
              <a:t>Diese Skills müssen immer verfügbar sein.</a:t>
            </a:r>
          </a:p>
          <a:p>
            <a:pPr marL="0" indent="0">
              <a:buNone/>
            </a:pPr>
            <a:endParaRPr lang="de-DE" dirty="0">
              <a:latin typeface="Garamond" panose="02020404030301010803" pitchFamily="18" charset="0"/>
            </a:endParaRPr>
          </a:p>
          <a:p>
            <a:pPr marL="0" indent="0">
              <a:buNone/>
            </a:pPr>
            <a:r>
              <a:rPr lang="de-DE" dirty="0" smtClean="0">
                <a:latin typeface="Garamond" panose="02020404030301010803" pitchFamily="18" charset="0"/>
              </a:rPr>
              <a:t>Doch leider nutzen sich Skills auch ab. </a:t>
            </a:r>
          </a:p>
          <a:p>
            <a:pPr marL="0" indent="0">
              <a:buNone/>
            </a:pPr>
            <a:r>
              <a:rPr lang="de-DE" dirty="0" smtClean="0">
                <a:latin typeface="Garamond" panose="02020404030301010803" pitchFamily="18" charset="0"/>
              </a:rPr>
              <a:t>Somit ist es wichtig sich regelmäßig daran zu erinnern, dass eine Überprüfung des Notfallkoffers stattfinden muss. Hierbei dürfen neue Skills einziehen und „abgenutzte“ rausfliegen.</a:t>
            </a:r>
            <a:endParaRPr lang="de-DE" dirty="0">
              <a:latin typeface="Garamond" panose="02020404030301010803" pitchFamily="18" charset="0"/>
            </a:endParaRPr>
          </a:p>
        </p:txBody>
      </p:sp>
    </p:spTree>
    <p:extLst>
      <p:ext uri="{BB962C8B-B14F-4D97-AF65-F5344CB8AC3E}">
        <p14:creationId xmlns:p14="http://schemas.microsoft.com/office/powerpoint/2010/main" val="24098189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Notfallkoffer</a:t>
            </a:r>
            <a:endParaRPr lang="de-DE" sz="3200" b="1" dirty="0">
              <a:latin typeface="Garamond" panose="02020404030301010803" pitchFamily="18" charset="0"/>
            </a:endParaRPr>
          </a:p>
        </p:txBody>
      </p:sp>
      <p:sp>
        <p:nvSpPr>
          <p:cNvPr id="3" name="Inhaltsplatzhalter 2"/>
          <p:cNvSpPr>
            <a:spLocks noGrp="1"/>
          </p:cNvSpPr>
          <p:nvPr>
            <p:ph idx="1"/>
          </p:nvPr>
        </p:nvSpPr>
        <p:spPr/>
        <p:txBody>
          <a:bodyPr>
            <a:normAutofit fontScale="92500" lnSpcReduction="10000"/>
          </a:bodyPr>
          <a:lstStyle/>
          <a:p>
            <a:pPr marL="0" indent="0">
              <a:buNone/>
            </a:pPr>
            <a:r>
              <a:rPr lang="de-DE" sz="1900" dirty="0" smtClean="0">
                <a:latin typeface="Garamond" panose="02020404030301010803" pitchFamily="18" charset="0"/>
              </a:rPr>
              <a:t>Der Notfallkoffer ist wichtig, weil er …</a:t>
            </a:r>
          </a:p>
          <a:p>
            <a:r>
              <a:rPr lang="de-DE" sz="1900" dirty="0" smtClean="0">
                <a:latin typeface="Garamond" panose="02020404030301010803" pitchFamily="18" charset="0"/>
              </a:rPr>
              <a:t>… als Notfallprophylaxe dient.</a:t>
            </a:r>
            <a:endParaRPr lang="de-DE" sz="1900" dirty="0">
              <a:latin typeface="Garamond" panose="02020404030301010803" pitchFamily="18" charset="0"/>
            </a:endParaRPr>
          </a:p>
          <a:p>
            <a:r>
              <a:rPr lang="de-DE" sz="1900" dirty="0" smtClean="0">
                <a:latin typeface="Garamond" panose="02020404030301010803" pitchFamily="18" charset="0"/>
              </a:rPr>
              <a:t>… in </a:t>
            </a:r>
            <a:r>
              <a:rPr lang="de-DE" sz="1900" dirty="0">
                <a:latin typeface="Garamond" panose="02020404030301010803" pitchFamily="18" charset="0"/>
              </a:rPr>
              <a:t>Stress- und </a:t>
            </a:r>
            <a:r>
              <a:rPr lang="de-DE" sz="1900" dirty="0" smtClean="0">
                <a:latin typeface="Garamond" panose="02020404030301010803" pitchFamily="18" charset="0"/>
              </a:rPr>
              <a:t>Krisensituationen hilft.</a:t>
            </a:r>
            <a:endParaRPr lang="de-DE" sz="1900" dirty="0">
              <a:latin typeface="Garamond" panose="02020404030301010803" pitchFamily="18" charset="0"/>
            </a:endParaRPr>
          </a:p>
          <a:p>
            <a:r>
              <a:rPr lang="de-DE" sz="1900" dirty="0" smtClean="0">
                <a:latin typeface="Garamond" panose="02020404030301010803" pitchFamily="18" charset="0"/>
              </a:rPr>
              <a:t>… die Kontrollfähigkeit erhöht.</a:t>
            </a:r>
            <a:endParaRPr lang="de-DE" sz="1900" dirty="0">
              <a:latin typeface="Garamond" panose="02020404030301010803" pitchFamily="18" charset="0"/>
            </a:endParaRPr>
          </a:p>
          <a:p>
            <a:r>
              <a:rPr lang="de-DE" sz="1900" dirty="0" smtClean="0">
                <a:latin typeface="Garamond" panose="02020404030301010803" pitchFamily="18" charset="0"/>
              </a:rPr>
              <a:t>… die Selbststeuerung erhöht.</a:t>
            </a:r>
            <a:endParaRPr lang="de-DE" sz="1900" dirty="0">
              <a:latin typeface="Garamond" panose="02020404030301010803" pitchFamily="18" charset="0"/>
            </a:endParaRPr>
          </a:p>
          <a:p>
            <a:r>
              <a:rPr lang="de-DE" sz="1900" dirty="0" smtClean="0">
                <a:latin typeface="Garamond" panose="02020404030301010803" pitchFamily="18" charset="0"/>
              </a:rPr>
              <a:t>… das Selbstwirksamkeitserleben stärkt.</a:t>
            </a:r>
            <a:endParaRPr lang="de-DE" sz="1900" dirty="0">
              <a:latin typeface="Garamond" panose="02020404030301010803" pitchFamily="18" charset="0"/>
            </a:endParaRPr>
          </a:p>
          <a:p>
            <a:r>
              <a:rPr lang="de-DE" sz="1900" dirty="0" smtClean="0">
                <a:latin typeface="Garamond" panose="02020404030301010803" pitchFamily="18" charset="0"/>
              </a:rPr>
              <a:t>… die Affekte reguliert.</a:t>
            </a:r>
            <a:endParaRPr lang="de-DE" sz="1900" dirty="0">
              <a:latin typeface="Garamond" panose="02020404030301010803" pitchFamily="18" charset="0"/>
            </a:endParaRPr>
          </a:p>
          <a:p>
            <a:r>
              <a:rPr lang="de-DE" sz="1900" dirty="0" smtClean="0">
                <a:latin typeface="Garamond" panose="02020404030301010803" pitchFamily="18" charset="0"/>
              </a:rPr>
              <a:t>… Sicherheit schafft.</a:t>
            </a:r>
            <a:endParaRPr lang="de-DE" sz="1900" dirty="0">
              <a:latin typeface="Garamond" panose="02020404030301010803" pitchFamily="18" charset="0"/>
            </a:endParaRPr>
          </a:p>
          <a:p>
            <a:r>
              <a:rPr lang="de-DE" sz="1900" dirty="0" smtClean="0">
                <a:latin typeface="Garamond" panose="02020404030301010803" pitchFamily="18" charset="0"/>
              </a:rPr>
              <a:t>… das Erregungsniveau reguliert.</a:t>
            </a:r>
            <a:endParaRPr lang="de-DE" sz="1900" dirty="0">
              <a:latin typeface="Garamond" panose="02020404030301010803" pitchFamily="18" charset="0"/>
            </a:endParaRPr>
          </a:p>
          <a:p>
            <a:r>
              <a:rPr lang="de-DE" sz="1900" dirty="0" smtClean="0">
                <a:latin typeface="Garamond" panose="02020404030301010803" pitchFamily="18" charset="0"/>
              </a:rPr>
              <a:t>… eine </a:t>
            </a:r>
            <a:r>
              <a:rPr lang="de-DE" sz="1900" dirty="0">
                <a:latin typeface="Garamond" panose="02020404030301010803" pitchFamily="18" charset="0"/>
              </a:rPr>
              <a:t>Orientierung in der </a:t>
            </a:r>
            <a:r>
              <a:rPr lang="de-DE" sz="1900" dirty="0" smtClean="0">
                <a:latin typeface="Garamond" panose="02020404030301010803" pitchFamily="18" charset="0"/>
              </a:rPr>
              <a:t>Zeit schafft.</a:t>
            </a:r>
            <a:endParaRPr lang="de-DE" sz="1900" dirty="0">
              <a:latin typeface="Garamond" panose="02020404030301010803" pitchFamily="18" charset="0"/>
            </a:endParaRPr>
          </a:p>
          <a:p>
            <a:pPr marL="0" indent="0">
              <a:buNone/>
            </a:pPr>
            <a:endParaRPr lang="de-DE" dirty="0">
              <a:latin typeface="Garamond" panose="02020404030301010803" pitchFamily="18" charset="0"/>
            </a:endParaRPr>
          </a:p>
        </p:txBody>
      </p:sp>
    </p:spTree>
    <p:extLst>
      <p:ext uri="{BB962C8B-B14F-4D97-AF65-F5344CB8AC3E}">
        <p14:creationId xmlns:p14="http://schemas.microsoft.com/office/powerpoint/2010/main" val="29408391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err="1" smtClean="0">
                <a:latin typeface="Garamond" panose="02020404030301010803" pitchFamily="18" charset="0"/>
              </a:rPr>
              <a:t>Reorientierung</a:t>
            </a:r>
            <a:endParaRPr lang="de-DE" sz="3200" b="1" dirty="0">
              <a:latin typeface="Garamond" panose="02020404030301010803" pitchFamily="18" charset="0"/>
            </a:endParaRPr>
          </a:p>
        </p:txBody>
      </p:sp>
      <p:sp>
        <p:nvSpPr>
          <p:cNvPr id="3" name="Inhaltsplatzhalter 2"/>
          <p:cNvSpPr>
            <a:spLocks noGrp="1"/>
          </p:cNvSpPr>
          <p:nvPr>
            <p:ph idx="1"/>
          </p:nvPr>
        </p:nvSpPr>
        <p:spPr/>
        <p:txBody>
          <a:bodyPr>
            <a:normAutofit/>
          </a:bodyPr>
          <a:lstStyle/>
          <a:p>
            <a:pPr marL="0" indent="0">
              <a:buNone/>
            </a:pPr>
            <a:r>
              <a:rPr lang="de-DE" dirty="0">
                <a:latin typeface="Garamond" panose="02020404030301010803" pitchFamily="18" charset="0"/>
              </a:rPr>
              <a:t>Die </a:t>
            </a:r>
            <a:r>
              <a:rPr lang="de-DE" dirty="0" err="1">
                <a:latin typeface="Garamond" panose="02020404030301010803" pitchFamily="18" charset="0"/>
              </a:rPr>
              <a:t>Reorientierung</a:t>
            </a:r>
            <a:r>
              <a:rPr lang="de-DE" dirty="0">
                <a:latin typeface="Garamond" panose="02020404030301010803" pitchFamily="18" charset="0"/>
              </a:rPr>
              <a:t> wird </a:t>
            </a:r>
            <a:r>
              <a:rPr lang="de-DE" dirty="0" smtClean="0">
                <a:latin typeface="Garamond" panose="02020404030301010803" pitchFamily="18" charset="0"/>
              </a:rPr>
              <a:t>nötig</a:t>
            </a:r>
            <a:r>
              <a:rPr lang="de-DE" dirty="0">
                <a:latin typeface="Garamond" panose="02020404030301010803" pitchFamily="18" charset="0"/>
              </a:rPr>
              <a:t>, wenn </a:t>
            </a:r>
            <a:r>
              <a:rPr lang="de-DE" dirty="0" smtClean="0">
                <a:latin typeface="Garamond" panose="02020404030301010803" pitchFamily="18" charset="0"/>
              </a:rPr>
              <a:t>der Kontakt zum Hier und Jetzt nicht mehr vorhanden ist. </a:t>
            </a:r>
            <a:r>
              <a:rPr lang="de-DE" dirty="0">
                <a:latin typeface="Garamond" panose="02020404030301010803" pitchFamily="18" charset="0"/>
              </a:rPr>
              <a:t>Dies </a:t>
            </a:r>
            <a:r>
              <a:rPr lang="de-DE" dirty="0" smtClean="0">
                <a:latin typeface="Garamond" panose="02020404030301010803" pitchFamily="18" charset="0"/>
              </a:rPr>
              <a:t>kann ersichtlich werden, wenn zum Beispiel auf </a:t>
            </a:r>
            <a:r>
              <a:rPr lang="de-DE" dirty="0">
                <a:latin typeface="Garamond" panose="02020404030301010803" pitchFamily="18" charset="0"/>
              </a:rPr>
              <a:t>Ansprache nicht mehr reagiert </a:t>
            </a:r>
            <a:r>
              <a:rPr lang="de-DE" dirty="0" smtClean="0">
                <a:latin typeface="Garamond" panose="02020404030301010803" pitchFamily="18" charset="0"/>
              </a:rPr>
              <a:t>wird. </a:t>
            </a:r>
          </a:p>
          <a:p>
            <a:pPr marL="0" indent="0">
              <a:buNone/>
            </a:pPr>
            <a:r>
              <a:rPr lang="de-DE" dirty="0" smtClean="0">
                <a:latin typeface="Garamond" panose="02020404030301010803" pitchFamily="18" charset="0"/>
              </a:rPr>
              <a:t>Eine </a:t>
            </a:r>
            <a:r>
              <a:rPr lang="de-DE" dirty="0" err="1">
                <a:latin typeface="Garamond" panose="02020404030301010803" pitchFamily="18" charset="0"/>
              </a:rPr>
              <a:t>Reorientierung</a:t>
            </a:r>
            <a:r>
              <a:rPr lang="de-DE" dirty="0">
                <a:latin typeface="Garamond" panose="02020404030301010803" pitchFamily="18" charset="0"/>
              </a:rPr>
              <a:t> findet immer </a:t>
            </a:r>
            <a:r>
              <a:rPr lang="de-DE" dirty="0" smtClean="0">
                <a:latin typeface="Garamond" panose="02020404030301010803" pitchFamily="18" charset="0"/>
              </a:rPr>
              <a:t>achtsam</a:t>
            </a:r>
            <a:r>
              <a:rPr lang="de-DE" dirty="0">
                <a:latin typeface="Garamond" panose="02020404030301010803" pitchFamily="18" charset="0"/>
              </a:rPr>
              <a:t> </a:t>
            </a:r>
            <a:r>
              <a:rPr lang="de-DE" dirty="0" smtClean="0">
                <a:latin typeface="Garamond" panose="02020404030301010803" pitchFamily="18" charset="0"/>
              </a:rPr>
              <a:t>und </a:t>
            </a:r>
            <a:r>
              <a:rPr lang="de-DE" dirty="0">
                <a:latin typeface="Garamond" panose="02020404030301010803" pitchFamily="18" charset="0"/>
              </a:rPr>
              <a:t>wertschätzend </a:t>
            </a:r>
            <a:r>
              <a:rPr lang="de-DE" dirty="0" smtClean="0">
                <a:latin typeface="Garamond" panose="02020404030301010803" pitchFamily="18" charset="0"/>
              </a:rPr>
              <a:t>statt. </a:t>
            </a:r>
          </a:p>
          <a:p>
            <a:pPr marL="0" indent="0">
              <a:buNone/>
            </a:pPr>
            <a:r>
              <a:rPr lang="de-DE" dirty="0" smtClean="0">
                <a:latin typeface="Garamond" panose="02020404030301010803" pitchFamily="18" charset="0"/>
              </a:rPr>
              <a:t>Der Fokus liegt auf der Förderung der Selbstständigkeit. </a:t>
            </a:r>
          </a:p>
          <a:p>
            <a:pPr marL="0" indent="0">
              <a:buNone/>
            </a:pPr>
            <a:endParaRPr lang="de-DE" dirty="0" smtClean="0">
              <a:latin typeface="Garamond" panose="02020404030301010803" pitchFamily="18" charset="0"/>
            </a:endParaRPr>
          </a:p>
          <a:p>
            <a:pPr marL="0" indent="0">
              <a:buNone/>
            </a:pPr>
            <a:r>
              <a:rPr lang="de-DE" dirty="0" smtClean="0">
                <a:latin typeface="Garamond" panose="02020404030301010803" pitchFamily="18" charset="0"/>
              </a:rPr>
              <a:t>Im helfenden Kontext können Interventionen und unterstützende Optionen besprochen werden, so dass alle Bescheid wissen. Jedoch darf auch eine Zeit vereinbart werden, die selbstwirksam genutzt werden kann, um sich selbstständig zu </a:t>
            </a:r>
            <a:r>
              <a:rPr lang="de-DE" dirty="0" err="1" smtClean="0">
                <a:latin typeface="Garamond" panose="02020404030301010803" pitchFamily="18" charset="0"/>
              </a:rPr>
              <a:t>reorientieren</a:t>
            </a:r>
            <a:r>
              <a:rPr lang="de-DE" dirty="0" smtClean="0">
                <a:latin typeface="Garamond" panose="02020404030301010803" pitchFamily="18" charset="0"/>
              </a:rPr>
              <a:t>.</a:t>
            </a:r>
            <a:endParaRPr lang="de-DE" dirty="0">
              <a:latin typeface="Garamond" panose="02020404030301010803" pitchFamily="18" charset="0"/>
            </a:endParaRPr>
          </a:p>
          <a:p>
            <a:pPr marL="0" indent="0">
              <a:buNone/>
            </a:pPr>
            <a:endParaRPr lang="de-DE" dirty="0">
              <a:latin typeface="Garamond" panose="02020404030301010803" pitchFamily="18" charset="0"/>
            </a:endParaRPr>
          </a:p>
          <a:p>
            <a:pPr marL="0" indent="0">
              <a:buNone/>
            </a:pPr>
            <a:r>
              <a:rPr lang="de-DE" dirty="0" smtClean="0">
                <a:latin typeface="Garamond" panose="02020404030301010803" pitchFamily="18" charset="0"/>
              </a:rPr>
              <a:t>Ziel ist es immer einen Beziehung zur Gegenwart herzustellen. </a:t>
            </a:r>
            <a:endParaRPr lang="de-DE" dirty="0">
              <a:latin typeface="Garamond" panose="02020404030301010803" pitchFamily="18" charset="0"/>
            </a:endParaRPr>
          </a:p>
          <a:p>
            <a:pPr marL="0" indent="0">
              <a:buNone/>
            </a:pPr>
            <a:endParaRPr lang="de-DE" dirty="0">
              <a:latin typeface="Garamond" panose="02020404030301010803" pitchFamily="18" charset="0"/>
            </a:endParaRPr>
          </a:p>
          <a:p>
            <a:pPr marL="0" indent="0">
              <a:buNone/>
            </a:pPr>
            <a:endParaRPr lang="de-DE" dirty="0">
              <a:latin typeface="Garamond" panose="02020404030301010803" pitchFamily="18" charset="0"/>
            </a:endParaRPr>
          </a:p>
        </p:txBody>
      </p:sp>
    </p:spTree>
    <p:extLst>
      <p:ext uri="{BB962C8B-B14F-4D97-AF65-F5344CB8AC3E}">
        <p14:creationId xmlns:p14="http://schemas.microsoft.com/office/powerpoint/2010/main" val="20380297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err="1" smtClean="0">
                <a:latin typeface="Garamond" panose="02020404030301010803" pitchFamily="18" charset="0"/>
              </a:rPr>
              <a:t>Reorientierung</a:t>
            </a:r>
            <a:r>
              <a:rPr lang="de-DE" sz="3200" b="1" dirty="0" smtClean="0">
                <a:latin typeface="Garamond" panose="02020404030301010803" pitchFamily="18" charset="0"/>
              </a:rPr>
              <a:t> - Intrusion</a:t>
            </a:r>
            <a:endParaRPr lang="de-DE" sz="3200" b="1" dirty="0">
              <a:latin typeface="Garamond" panose="02020404030301010803" pitchFamily="18" charset="0"/>
            </a:endParaRPr>
          </a:p>
        </p:txBody>
      </p:sp>
      <p:sp>
        <p:nvSpPr>
          <p:cNvPr id="3" name="Inhaltsplatzhalter 2"/>
          <p:cNvSpPr>
            <a:spLocks noGrp="1"/>
          </p:cNvSpPr>
          <p:nvPr>
            <p:ph idx="1"/>
          </p:nvPr>
        </p:nvSpPr>
        <p:spPr/>
        <p:txBody>
          <a:bodyPr>
            <a:normAutofit/>
          </a:bodyPr>
          <a:lstStyle/>
          <a:p>
            <a:r>
              <a:rPr lang="de-DE" dirty="0">
                <a:latin typeface="Garamond" panose="02020404030301010803" pitchFamily="18" charset="0"/>
              </a:rPr>
              <a:t>Aufmerksamkeit und Sinneswahrnehmung nach außen lenken</a:t>
            </a:r>
          </a:p>
          <a:p>
            <a:r>
              <a:rPr lang="de-DE" dirty="0">
                <a:latin typeface="Garamond" panose="02020404030301010803" pitchFamily="18" charset="0"/>
              </a:rPr>
              <a:t>Wechsel der Körperhaltung </a:t>
            </a:r>
          </a:p>
          <a:p>
            <a:r>
              <a:rPr lang="de-DE" dirty="0">
                <a:latin typeface="Garamond" panose="02020404030301010803" pitchFamily="18" charset="0"/>
              </a:rPr>
              <a:t>Freies Malen oder Schreiben</a:t>
            </a:r>
          </a:p>
          <a:p>
            <a:r>
              <a:rPr lang="de-DE" dirty="0">
                <a:latin typeface="Garamond" panose="02020404030301010803" pitchFamily="18" charset="0"/>
              </a:rPr>
              <a:t>Inhalte des Notfallkoffers anwenden</a:t>
            </a:r>
          </a:p>
          <a:p>
            <a:r>
              <a:rPr lang="de-DE" dirty="0">
                <a:latin typeface="Garamond" panose="02020404030301010803" pitchFamily="18" charset="0"/>
              </a:rPr>
              <a:t>Tee kochen</a:t>
            </a:r>
          </a:p>
          <a:p>
            <a:r>
              <a:rPr lang="de-DE" dirty="0">
                <a:latin typeface="Garamond" panose="02020404030301010803" pitchFamily="18" charset="0"/>
              </a:rPr>
              <a:t>Ordnen, putzen, aufräumen oder verschönern</a:t>
            </a:r>
          </a:p>
          <a:p>
            <a:pPr marL="0" indent="0">
              <a:buNone/>
            </a:pPr>
            <a:endParaRPr lang="de-DE" dirty="0">
              <a:latin typeface="Garamond" panose="02020404030301010803" pitchFamily="18" charset="0"/>
            </a:endParaRPr>
          </a:p>
        </p:txBody>
      </p:sp>
    </p:spTree>
    <p:extLst>
      <p:ext uri="{BB962C8B-B14F-4D97-AF65-F5344CB8AC3E}">
        <p14:creationId xmlns:p14="http://schemas.microsoft.com/office/powerpoint/2010/main" val="3952947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Was ist ein Trauma?</a:t>
            </a:r>
            <a:endParaRPr lang="de-DE" sz="3200" b="1" dirty="0">
              <a:latin typeface="Garamond" panose="02020404030301010803" pitchFamily="18" charset="0"/>
            </a:endParaRPr>
          </a:p>
        </p:txBody>
      </p:sp>
      <p:sp>
        <p:nvSpPr>
          <p:cNvPr id="3" name="Inhaltsplatzhalter 2"/>
          <p:cNvSpPr>
            <a:spLocks noGrp="1"/>
          </p:cNvSpPr>
          <p:nvPr>
            <p:ph idx="1"/>
          </p:nvPr>
        </p:nvSpPr>
        <p:spPr/>
        <p:txBody>
          <a:bodyPr/>
          <a:lstStyle/>
          <a:p>
            <a:r>
              <a:rPr lang="de-DE" dirty="0" smtClean="0">
                <a:latin typeface="Garamond" panose="02020404030301010803" pitchFamily="18" charset="0"/>
              </a:rPr>
              <a:t>„Kurz oder langanhaltende Ereignisse von außergewöhnlicher Bedrohung mit katastrophenartigen Ausmaß, die nahezu bei jedem tiefgreifende Verzweiflung auslösen würden.“ (WHO 1994, ICD-10) </a:t>
            </a:r>
          </a:p>
          <a:p>
            <a:endParaRPr lang="de-DE" dirty="0">
              <a:latin typeface="Garamond" panose="02020404030301010803" pitchFamily="18" charset="0"/>
            </a:endParaRPr>
          </a:p>
          <a:p>
            <a:r>
              <a:rPr lang="de-DE" dirty="0">
                <a:latin typeface="Garamond" panose="02020404030301010803" pitchFamily="18" charset="0"/>
              </a:rPr>
              <a:t>„Ereignisse, die eine Konfrontation mit dem Tod, </a:t>
            </a:r>
            <a:r>
              <a:rPr lang="de-DE" dirty="0" smtClean="0">
                <a:latin typeface="Garamond" panose="02020404030301010803" pitchFamily="18" charset="0"/>
              </a:rPr>
              <a:t>Verletzung, Androhungen von Tod oder Verletzungen, sexuelle Gewalt oder ihre Androhung beinhalten“</a:t>
            </a:r>
          </a:p>
          <a:p>
            <a:pPr lvl="1"/>
            <a:r>
              <a:rPr lang="de-DE" sz="1800" dirty="0" smtClean="0">
                <a:latin typeface="Garamond" panose="02020404030301010803" pitchFamily="18" charset="0"/>
              </a:rPr>
              <a:t>direkte </a:t>
            </a:r>
            <a:r>
              <a:rPr lang="de-DE" sz="1800" dirty="0">
                <a:latin typeface="Garamond" panose="02020404030301010803" pitchFamily="18" charset="0"/>
              </a:rPr>
              <a:t>Erfahrung</a:t>
            </a:r>
          </a:p>
          <a:p>
            <a:pPr lvl="1"/>
            <a:r>
              <a:rPr lang="de-DE" sz="1800" dirty="0">
                <a:latin typeface="Garamond" panose="02020404030301010803" pitchFamily="18" charset="0"/>
              </a:rPr>
              <a:t>persönliche Zeugenschaft</a:t>
            </a:r>
          </a:p>
          <a:p>
            <a:pPr lvl="1"/>
            <a:r>
              <a:rPr lang="de-DE" sz="1800" dirty="0" smtClean="0">
                <a:latin typeface="Garamond" panose="02020404030301010803" pitchFamily="18" charset="0"/>
              </a:rPr>
              <a:t>Involvierung eines Verwandten oder nahestehender Person (DSM-5)</a:t>
            </a:r>
            <a:endParaRPr lang="de-DE" sz="1800" dirty="0">
              <a:latin typeface="Garamond" panose="02020404030301010803" pitchFamily="18" charset="0"/>
            </a:endParaRPr>
          </a:p>
          <a:p>
            <a:pPr lvl="1"/>
            <a:r>
              <a:rPr lang="de-DE" sz="1800" dirty="0">
                <a:latin typeface="Garamond" panose="02020404030301010803" pitchFamily="18" charset="0"/>
              </a:rPr>
              <a:t>wiederholte Konfrontation mit aversiven Details </a:t>
            </a:r>
            <a:r>
              <a:rPr lang="de-DE" sz="1800" dirty="0" smtClean="0">
                <a:latin typeface="Garamond" panose="02020404030301010803" pitchFamily="18" charset="0"/>
              </a:rPr>
              <a:t>(DSM-5)</a:t>
            </a:r>
            <a:endParaRPr lang="de-DE" sz="1800" dirty="0">
              <a:latin typeface="Garamond" panose="02020404030301010803" pitchFamily="18" charset="0"/>
            </a:endParaRPr>
          </a:p>
          <a:p>
            <a:endParaRPr lang="de-DE" dirty="0">
              <a:latin typeface="Garamond" panose="02020404030301010803" pitchFamily="18" charset="0"/>
            </a:endParaRPr>
          </a:p>
        </p:txBody>
      </p:sp>
    </p:spTree>
    <p:extLst>
      <p:ext uri="{BB962C8B-B14F-4D97-AF65-F5344CB8AC3E}">
        <p14:creationId xmlns:p14="http://schemas.microsoft.com/office/powerpoint/2010/main" val="7029386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err="1" smtClean="0">
                <a:latin typeface="Garamond" panose="02020404030301010803" pitchFamily="18" charset="0"/>
              </a:rPr>
              <a:t>Reorientierung</a:t>
            </a:r>
            <a:r>
              <a:rPr lang="de-DE" sz="3200" b="1" dirty="0" smtClean="0">
                <a:latin typeface="Garamond" panose="02020404030301010803" pitchFamily="18" charset="0"/>
              </a:rPr>
              <a:t> - Dissoziation</a:t>
            </a:r>
            <a:endParaRPr lang="de-DE" sz="3200" b="1" dirty="0">
              <a:latin typeface="Garamond" panose="02020404030301010803" pitchFamily="18" charset="0"/>
            </a:endParaRPr>
          </a:p>
        </p:txBody>
      </p:sp>
      <p:sp>
        <p:nvSpPr>
          <p:cNvPr id="3" name="Inhaltsplatzhalter 2"/>
          <p:cNvSpPr>
            <a:spLocks noGrp="1"/>
          </p:cNvSpPr>
          <p:nvPr>
            <p:ph idx="1"/>
          </p:nvPr>
        </p:nvSpPr>
        <p:spPr/>
        <p:txBody>
          <a:bodyPr>
            <a:normAutofit/>
          </a:bodyPr>
          <a:lstStyle/>
          <a:p>
            <a:r>
              <a:rPr lang="de-DE" dirty="0">
                <a:latin typeface="Garamond" panose="02020404030301010803" pitchFamily="18" charset="0"/>
              </a:rPr>
              <a:t>Hinlenken zu anderen Wahrnehmungsinhalten</a:t>
            </a:r>
          </a:p>
          <a:p>
            <a:r>
              <a:rPr lang="de-DE" dirty="0">
                <a:latin typeface="Garamond" panose="02020404030301010803" pitchFamily="18" charset="0"/>
              </a:rPr>
              <a:t>Gegenstände in verschiedenen Farben benennen</a:t>
            </a:r>
          </a:p>
          <a:p>
            <a:r>
              <a:rPr lang="de-DE" dirty="0">
                <a:latin typeface="Garamond" panose="02020404030301010803" pitchFamily="18" charset="0"/>
              </a:rPr>
              <a:t>Aufmerksamkeit ins Jetzt orientieren</a:t>
            </a:r>
          </a:p>
          <a:p>
            <a:r>
              <a:rPr lang="de-DE" dirty="0">
                <a:latin typeface="Garamond" panose="02020404030301010803" pitchFamily="18" charset="0"/>
              </a:rPr>
              <a:t>Skills und Notfallkoffer nutzen (lassen)</a:t>
            </a:r>
          </a:p>
          <a:p>
            <a:r>
              <a:rPr lang="de-DE" dirty="0">
                <a:latin typeface="Garamond" panose="02020404030301010803" pitchFamily="18" charset="0"/>
              </a:rPr>
              <a:t>Über Alltagsthemen sprechen</a:t>
            </a:r>
          </a:p>
          <a:p>
            <a:r>
              <a:rPr lang="de-DE" dirty="0">
                <a:latin typeface="Garamond" panose="02020404030301010803" pitchFamily="18" charset="0"/>
              </a:rPr>
              <a:t>Körperlich erden</a:t>
            </a:r>
          </a:p>
          <a:p>
            <a:pPr marL="0" indent="0">
              <a:buNone/>
            </a:pPr>
            <a:endParaRPr lang="de-DE" dirty="0">
              <a:latin typeface="Garamond" panose="02020404030301010803" pitchFamily="18" charset="0"/>
            </a:endParaRPr>
          </a:p>
        </p:txBody>
      </p:sp>
    </p:spTree>
    <p:extLst>
      <p:ext uri="{BB962C8B-B14F-4D97-AF65-F5344CB8AC3E}">
        <p14:creationId xmlns:p14="http://schemas.microsoft.com/office/powerpoint/2010/main" val="22386370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err="1" smtClean="0">
                <a:latin typeface="Garamond" panose="02020404030301010803" pitchFamily="18" charset="0"/>
              </a:rPr>
              <a:t>Reorientierung</a:t>
            </a:r>
            <a:r>
              <a:rPr lang="de-DE" sz="3200" b="1" dirty="0" smtClean="0">
                <a:latin typeface="Garamond" panose="02020404030301010803" pitchFamily="18" charset="0"/>
              </a:rPr>
              <a:t> - Alpträume</a:t>
            </a:r>
            <a:endParaRPr lang="de-DE" sz="3200" b="1" dirty="0">
              <a:latin typeface="Garamond" panose="02020404030301010803" pitchFamily="18" charset="0"/>
            </a:endParaRPr>
          </a:p>
        </p:txBody>
      </p:sp>
      <p:sp>
        <p:nvSpPr>
          <p:cNvPr id="3" name="Inhaltsplatzhalter 2"/>
          <p:cNvSpPr>
            <a:spLocks noGrp="1"/>
          </p:cNvSpPr>
          <p:nvPr>
            <p:ph idx="1"/>
          </p:nvPr>
        </p:nvSpPr>
        <p:spPr/>
        <p:txBody>
          <a:bodyPr>
            <a:normAutofit/>
          </a:bodyPr>
          <a:lstStyle/>
          <a:p>
            <a:pPr marL="0" indent="0">
              <a:buNone/>
            </a:pPr>
            <a:r>
              <a:rPr lang="de-DE" dirty="0">
                <a:latin typeface="Garamond" panose="02020404030301010803" pitchFamily="18" charset="0"/>
              </a:rPr>
              <a:t>Hilfreiches vor dem Schlafengehen</a:t>
            </a:r>
          </a:p>
          <a:p>
            <a:r>
              <a:rPr lang="de-DE" dirty="0">
                <a:latin typeface="Garamond" panose="02020404030301010803" pitchFamily="18" charset="0"/>
              </a:rPr>
              <a:t>Stress vor dem Schlafengehen reduzieren </a:t>
            </a:r>
          </a:p>
          <a:p>
            <a:r>
              <a:rPr lang="de-DE" dirty="0">
                <a:latin typeface="Garamond" panose="02020404030301010803" pitchFamily="18" charset="0"/>
              </a:rPr>
              <a:t>Schlafhygiene </a:t>
            </a:r>
          </a:p>
          <a:p>
            <a:endParaRPr lang="de-DE" dirty="0">
              <a:latin typeface="Garamond" panose="02020404030301010803" pitchFamily="18" charset="0"/>
            </a:endParaRPr>
          </a:p>
          <a:p>
            <a:pPr marL="0" indent="0">
              <a:buNone/>
            </a:pPr>
            <a:r>
              <a:rPr lang="de-DE" dirty="0" err="1">
                <a:latin typeface="Garamond" panose="02020404030301010803" pitchFamily="18" charset="0"/>
              </a:rPr>
              <a:t>Reorientierungsmöglichkeiten</a:t>
            </a:r>
            <a:r>
              <a:rPr lang="de-DE" dirty="0">
                <a:latin typeface="Garamond" panose="02020404030301010803" pitchFamily="18" charset="0"/>
              </a:rPr>
              <a:t> in der Nacht</a:t>
            </a:r>
          </a:p>
          <a:p>
            <a:r>
              <a:rPr lang="de-DE" dirty="0">
                <a:latin typeface="Garamond" panose="02020404030301010803" pitchFamily="18" charset="0"/>
              </a:rPr>
              <a:t>Beim Aufwachen dem Traum ein gutes Ende geben </a:t>
            </a:r>
          </a:p>
          <a:p>
            <a:r>
              <a:rPr lang="de-DE" dirty="0">
                <a:latin typeface="Garamond" panose="02020404030301010803" pitchFamily="18" charset="0"/>
              </a:rPr>
              <a:t>Beim Aufwachen Licht </a:t>
            </a:r>
            <a:r>
              <a:rPr lang="de-DE" dirty="0" smtClean="0">
                <a:latin typeface="Garamond" panose="02020404030301010803" pitchFamily="18" charset="0"/>
              </a:rPr>
              <a:t>anschalten</a:t>
            </a:r>
            <a:endParaRPr lang="de-DE" dirty="0">
              <a:latin typeface="Garamond" panose="02020404030301010803" pitchFamily="18" charset="0"/>
            </a:endParaRPr>
          </a:p>
          <a:p>
            <a:r>
              <a:rPr lang="de-DE" dirty="0">
                <a:latin typeface="Garamond" panose="02020404030301010803" pitchFamily="18" charset="0"/>
              </a:rPr>
              <a:t>Selbstinstruktion für die Nacht auf den Nachttisch legen und laut vorlesen</a:t>
            </a:r>
          </a:p>
          <a:p>
            <a:pPr marL="0" indent="0">
              <a:buNone/>
            </a:pPr>
            <a:endParaRPr lang="de-DE" dirty="0">
              <a:latin typeface="Garamond" panose="02020404030301010803" pitchFamily="18" charset="0"/>
            </a:endParaRPr>
          </a:p>
        </p:txBody>
      </p:sp>
    </p:spTree>
    <p:extLst>
      <p:ext uri="{BB962C8B-B14F-4D97-AF65-F5344CB8AC3E}">
        <p14:creationId xmlns:p14="http://schemas.microsoft.com/office/powerpoint/2010/main" val="18418305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Fragen, die gut tun</a:t>
            </a:r>
            <a:endParaRPr lang="de-DE" sz="3200" b="1" dirty="0">
              <a:latin typeface="Garamond" panose="02020404030301010803" pitchFamily="18" charset="0"/>
            </a:endParaRPr>
          </a:p>
        </p:txBody>
      </p:sp>
      <p:sp>
        <p:nvSpPr>
          <p:cNvPr id="3" name="Inhaltsplatzhalter 2"/>
          <p:cNvSpPr>
            <a:spLocks noGrp="1"/>
          </p:cNvSpPr>
          <p:nvPr>
            <p:ph idx="1"/>
          </p:nvPr>
        </p:nvSpPr>
        <p:spPr/>
        <p:txBody>
          <a:bodyPr>
            <a:normAutofit/>
          </a:bodyPr>
          <a:lstStyle/>
          <a:p>
            <a:pPr marL="0" indent="0">
              <a:buNone/>
            </a:pPr>
            <a:r>
              <a:rPr lang="de-DE" dirty="0">
                <a:latin typeface="Garamond" panose="02020404030301010803" pitchFamily="18" charset="0"/>
              </a:rPr>
              <a:t>Was läuft bei Ihnen gut?</a:t>
            </a:r>
          </a:p>
          <a:p>
            <a:pPr marL="0" indent="0">
              <a:buNone/>
            </a:pPr>
            <a:endParaRPr lang="de-DE" dirty="0">
              <a:latin typeface="Garamond" panose="02020404030301010803" pitchFamily="18" charset="0"/>
            </a:endParaRPr>
          </a:p>
          <a:p>
            <a:pPr marL="0" indent="0">
              <a:buNone/>
            </a:pPr>
            <a:r>
              <a:rPr lang="de-DE" dirty="0">
                <a:latin typeface="Garamond" panose="02020404030301010803" pitchFamily="18" charset="0"/>
              </a:rPr>
              <a:t>Was kann vorerst so bleiben, wie es ist?</a:t>
            </a:r>
          </a:p>
          <a:p>
            <a:pPr marL="0" indent="0">
              <a:buNone/>
            </a:pPr>
            <a:endParaRPr lang="de-DE" dirty="0">
              <a:latin typeface="Garamond" panose="02020404030301010803" pitchFamily="18" charset="0"/>
            </a:endParaRPr>
          </a:p>
          <a:p>
            <a:pPr marL="0" indent="0">
              <a:buNone/>
            </a:pPr>
            <a:r>
              <a:rPr lang="de-DE" dirty="0">
                <a:latin typeface="Garamond" panose="02020404030301010803" pitchFamily="18" charset="0"/>
              </a:rPr>
              <a:t>Wo liegen Ihre Stärken?</a:t>
            </a:r>
          </a:p>
          <a:p>
            <a:pPr marL="0" indent="0">
              <a:buNone/>
            </a:pPr>
            <a:endParaRPr lang="de-DE" dirty="0">
              <a:latin typeface="Garamond" panose="02020404030301010803" pitchFamily="18" charset="0"/>
            </a:endParaRPr>
          </a:p>
          <a:p>
            <a:pPr marL="0" indent="0">
              <a:buNone/>
            </a:pPr>
            <a:r>
              <a:rPr lang="de-DE" dirty="0">
                <a:latin typeface="Garamond" panose="02020404030301010803" pitchFamily="18" charset="0"/>
              </a:rPr>
              <a:t>Wofür werden Sie von anderen Menschen geschätzt?</a:t>
            </a:r>
          </a:p>
          <a:p>
            <a:pPr marL="0" indent="0">
              <a:buNone/>
            </a:pPr>
            <a:endParaRPr lang="de-DE" dirty="0">
              <a:latin typeface="Garamond" panose="02020404030301010803" pitchFamily="18" charset="0"/>
            </a:endParaRPr>
          </a:p>
        </p:txBody>
      </p:sp>
    </p:spTree>
    <p:extLst>
      <p:ext uri="{BB962C8B-B14F-4D97-AF65-F5344CB8AC3E}">
        <p14:creationId xmlns:p14="http://schemas.microsoft.com/office/powerpoint/2010/main" val="40265424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Austausch im </a:t>
            </a:r>
            <a:r>
              <a:rPr lang="de-DE" sz="3200" b="1" dirty="0" err="1" smtClean="0">
                <a:latin typeface="Garamond" panose="02020404030301010803" pitchFamily="18" charset="0"/>
              </a:rPr>
              <a:t>Trialog</a:t>
            </a:r>
            <a:endParaRPr lang="de-DE" sz="3200" b="1" dirty="0">
              <a:latin typeface="Garamond" panose="02020404030301010803" pitchFamily="18" charset="0"/>
            </a:endParaRPr>
          </a:p>
        </p:txBody>
      </p:sp>
      <p:sp>
        <p:nvSpPr>
          <p:cNvPr id="3" name="Inhaltsplatzhalter 2"/>
          <p:cNvSpPr>
            <a:spLocks noGrp="1"/>
          </p:cNvSpPr>
          <p:nvPr>
            <p:ph idx="1"/>
          </p:nvPr>
        </p:nvSpPr>
        <p:spPr/>
        <p:txBody>
          <a:bodyPr>
            <a:normAutofit/>
          </a:bodyPr>
          <a:lstStyle/>
          <a:p>
            <a:pPr marL="0" indent="0">
              <a:buNone/>
            </a:pPr>
            <a:r>
              <a:rPr lang="de-DE" dirty="0" smtClean="0">
                <a:latin typeface="Garamond" panose="02020404030301010803" pitchFamily="18" charset="0"/>
              </a:rPr>
              <a:t>Dörte </a:t>
            </a:r>
            <a:r>
              <a:rPr lang="de-DE" dirty="0" err="1" smtClean="0">
                <a:latin typeface="Garamond" panose="02020404030301010803" pitchFamily="18" charset="0"/>
              </a:rPr>
              <a:t>Taubald</a:t>
            </a:r>
            <a:endParaRPr lang="de-DE" dirty="0" smtClean="0">
              <a:latin typeface="Garamond" panose="02020404030301010803" pitchFamily="18" charset="0"/>
            </a:endParaRPr>
          </a:p>
          <a:p>
            <a:pPr marL="0" indent="0">
              <a:buNone/>
            </a:pPr>
            <a:r>
              <a:rPr lang="de-DE" dirty="0" err="1" smtClean="0">
                <a:latin typeface="Garamond" panose="02020404030301010803" pitchFamily="18" charset="0"/>
              </a:rPr>
              <a:t>Traumazentrierte</a:t>
            </a:r>
            <a:r>
              <a:rPr lang="de-DE" dirty="0" smtClean="0">
                <a:latin typeface="Garamond" panose="02020404030301010803" pitchFamily="18" charset="0"/>
              </a:rPr>
              <a:t> Fachberaterin</a:t>
            </a:r>
          </a:p>
          <a:p>
            <a:pPr marL="0" indent="0">
              <a:buNone/>
            </a:pPr>
            <a:r>
              <a:rPr lang="de-DE" dirty="0" smtClean="0">
                <a:latin typeface="Garamond" panose="02020404030301010803" pitchFamily="18" charset="0"/>
              </a:rPr>
              <a:t>Fachkraft für </a:t>
            </a:r>
            <a:r>
              <a:rPr lang="de-DE" smtClean="0">
                <a:latin typeface="Garamond" panose="02020404030301010803" pitchFamily="18" charset="0"/>
              </a:rPr>
              <a:t>sozialpsychiatrische Betreuung</a:t>
            </a:r>
            <a:endParaRPr lang="de-DE" dirty="0">
              <a:latin typeface="Garamond" panose="02020404030301010803" pitchFamily="18" charset="0"/>
            </a:endParaRPr>
          </a:p>
        </p:txBody>
      </p:sp>
    </p:spTree>
    <p:extLst>
      <p:ext uri="{BB962C8B-B14F-4D97-AF65-F5344CB8AC3E}">
        <p14:creationId xmlns:p14="http://schemas.microsoft.com/office/powerpoint/2010/main" val="317066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Typologie traumatischer Ereignisse</a:t>
            </a:r>
            <a:endParaRPr lang="de-DE" sz="3200" b="1" dirty="0">
              <a:latin typeface="Garamond" panose="02020404030301010803" pitchFamily="18" charset="0"/>
            </a:endParaRPr>
          </a:p>
        </p:txBody>
      </p:sp>
      <p:sp>
        <p:nvSpPr>
          <p:cNvPr id="3" name="Inhaltsplatzhalter 2"/>
          <p:cNvSpPr>
            <a:spLocks noGrp="1"/>
          </p:cNvSpPr>
          <p:nvPr>
            <p:ph idx="1"/>
          </p:nvPr>
        </p:nvSpPr>
        <p:spPr/>
        <p:txBody>
          <a:bodyPr/>
          <a:lstStyle/>
          <a:p>
            <a:r>
              <a:rPr lang="de-DE" dirty="0">
                <a:latin typeface="Garamond" panose="02020404030301010803" pitchFamily="18" charset="0"/>
              </a:rPr>
              <a:t>Naturkatastrophen</a:t>
            </a:r>
          </a:p>
          <a:p>
            <a:endParaRPr lang="de-DE" dirty="0">
              <a:latin typeface="Garamond" panose="02020404030301010803" pitchFamily="18" charset="0"/>
            </a:endParaRPr>
          </a:p>
          <a:p>
            <a:r>
              <a:rPr lang="de-DE" dirty="0">
                <a:latin typeface="Garamond" panose="02020404030301010803" pitchFamily="18" charset="0"/>
              </a:rPr>
              <a:t>Durch Menschen direkt oder indirekt verursacht</a:t>
            </a:r>
          </a:p>
          <a:p>
            <a:endParaRPr lang="de-DE" dirty="0">
              <a:latin typeface="Garamond" panose="02020404030301010803" pitchFamily="18" charset="0"/>
            </a:endParaRPr>
          </a:p>
          <a:p>
            <a:r>
              <a:rPr lang="de-DE" dirty="0">
                <a:latin typeface="Garamond" panose="02020404030301010803" pitchFamily="18" charset="0"/>
              </a:rPr>
              <a:t>Sexuelle Gewalt und ihre Vermarktung</a:t>
            </a:r>
          </a:p>
          <a:p>
            <a:endParaRPr lang="de-DE" dirty="0">
              <a:latin typeface="Garamond" panose="02020404030301010803" pitchFamily="18" charset="0"/>
            </a:endParaRPr>
          </a:p>
          <a:p>
            <a:r>
              <a:rPr lang="de-DE" dirty="0">
                <a:latin typeface="Garamond" panose="02020404030301010803" pitchFamily="18" charset="0"/>
              </a:rPr>
              <a:t>Traumata innerhalb der Familie</a:t>
            </a:r>
          </a:p>
          <a:p>
            <a:pPr marL="0" indent="0">
              <a:buNone/>
            </a:pPr>
            <a:endParaRPr lang="de-DE" dirty="0">
              <a:latin typeface="Garamond" panose="02020404030301010803" pitchFamily="18" charset="0"/>
            </a:endParaRPr>
          </a:p>
        </p:txBody>
      </p:sp>
    </p:spTree>
    <p:extLst>
      <p:ext uri="{BB962C8B-B14F-4D97-AF65-F5344CB8AC3E}">
        <p14:creationId xmlns:p14="http://schemas.microsoft.com/office/powerpoint/2010/main" val="3536730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Typologie traumatischer Ereignisse</a:t>
            </a:r>
            <a:endParaRPr lang="de-DE" sz="3200" b="1" dirty="0">
              <a:latin typeface="Garamond" panose="02020404030301010803" pitchFamily="18" charset="0"/>
            </a:endParaRP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560238267"/>
              </p:ext>
            </p:extLst>
          </p:nvPr>
        </p:nvGraphicFramePr>
        <p:xfrm>
          <a:off x="2589213" y="2133600"/>
          <a:ext cx="8915400" cy="3296920"/>
        </p:xfrm>
        <a:graphic>
          <a:graphicData uri="http://schemas.openxmlformats.org/drawingml/2006/table">
            <a:tbl>
              <a:tblPr firstRow="1" bandRow="1">
                <a:tableStyleId>{5C22544A-7EE6-4342-B048-85BDC9FD1C3A}</a:tableStyleId>
              </a:tblPr>
              <a:tblGrid>
                <a:gridCol w="2589616">
                  <a:extLst>
                    <a:ext uri="{9D8B030D-6E8A-4147-A177-3AD203B41FA5}">
                      <a16:colId xmlns:a16="http://schemas.microsoft.com/office/drawing/2014/main" val="2475321470"/>
                    </a:ext>
                  </a:extLst>
                </a:gridCol>
                <a:gridCol w="2632317">
                  <a:extLst>
                    <a:ext uri="{9D8B030D-6E8A-4147-A177-3AD203B41FA5}">
                      <a16:colId xmlns:a16="http://schemas.microsoft.com/office/drawing/2014/main" val="3778186042"/>
                    </a:ext>
                  </a:extLst>
                </a:gridCol>
                <a:gridCol w="3693467">
                  <a:extLst>
                    <a:ext uri="{9D8B030D-6E8A-4147-A177-3AD203B41FA5}">
                      <a16:colId xmlns:a16="http://schemas.microsoft.com/office/drawing/2014/main" val="383662645"/>
                    </a:ext>
                  </a:extLst>
                </a:gridCol>
              </a:tblGrid>
              <a:tr h="370840">
                <a:tc>
                  <a:txBody>
                    <a:bodyPr/>
                    <a:lstStyle/>
                    <a:p>
                      <a:endParaRPr lang="de-DE" dirty="0">
                        <a:latin typeface="Garamond" panose="02020404030301010803" pitchFamily="18" charset="0"/>
                      </a:endParaRPr>
                    </a:p>
                  </a:txBody>
                  <a:tcPr>
                    <a:noFill/>
                  </a:tcPr>
                </a:tc>
                <a:tc>
                  <a:txBody>
                    <a:bodyPr/>
                    <a:lstStyle/>
                    <a:p>
                      <a:r>
                        <a:rPr lang="de-DE" dirty="0" smtClean="0">
                          <a:solidFill>
                            <a:schemeClr val="tx1"/>
                          </a:solidFill>
                          <a:latin typeface="Garamond" panose="02020404030301010803" pitchFamily="18" charset="0"/>
                        </a:rPr>
                        <a:t>Zufällige Traumata</a:t>
                      </a:r>
                      <a:endParaRPr lang="de-DE" dirty="0">
                        <a:solidFill>
                          <a:schemeClr val="tx1"/>
                        </a:solidFill>
                        <a:latin typeface="Garamond" panose="02020404030301010803" pitchFamily="18" charset="0"/>
                      </a:endParaRPr>
                    </a:p>
                  </a:txBody>
                  <a:tcPr>
                    <a:noFill/>
                  </a:tcPr>
                </a:tc>
                <a:tc>
                  <a:txBody>
                    <a:bodyPr/>
                    <a:lstStyle/>
                    <a:p>
                      <a:r>
                        <a:rPr lang="de-DE" dirty="0" smtClean="0">
                          <a:solidFill>
                            <a:schemeClr val="tx1"/>
                          </a:solidFill>
                          <a:latin typeface="Garamond" panose="02020404030301010803" pitchFamily="18" charset="0"/>
                        </a:rPr>
                        <a:t>Zwischenmenschliche Traumata</a:t>
                      </a:r>
                      <a:endParaRPr lang="de-DE" dirty="0">
                        <a:solidFill>
                          <a:schemeClr val="tx1"/>
                        </a:solidFill>
                        <a:latin typeface="Garamond" panose="02020404030301010803" pitchFamily="18" charset="0"/>
                      </a:endParaRPr>
                    </a:p>
                  </a:txBody>
                  <a:tcPr>
                    <a:noFill/>
                  </a:tcPr>
                </a:tc>
                <a:extLst>
                  <a:ext uri="{0D108BD9-81ED-4DB2-BD59-A6C34878D82A}">
                    <a16:rowId xmlns:a16="http://schemas.microsoft.com/office/drawing/2014/main" val="1695557192"/>
                  </a:ext>
                </a:extLst>
              </a:tr>
              <a:tr h="370840">
                <a:tc>
                  <a:txBody>
                    <a:bodyPr/>
                    <a:lstStyle/>
                    <a:p>
                      <a:r>
                        <a:rPr lang="de-DE" b="1" dirty="0" smtClean="0">
                          <a:latin typeface="Garamond" panose="02020404030301010803" pitchFamily="18" charset="0"/>
                        </a:rPr>
                        <a:t>Typ</a:t>
                      </a:r>
                      <a:r>
                        <a:rPr lang="de-DE" b="1" baseline="0" dirty="0" smtClean="0">
                          <a:latin typeface="Garamond" panose="02020404030301010803" pitchFamily="18" charset="0"/>
                        </a:rPr>
                        <a:t> 1 Traumata</a:t>
                      </a:r>
                    </a:p>
                    <a:p>
                      <a:endParaRPr lang="de-DE" baseline="0" dirty="0" smtClean="0">
                        <a:latin typeface="Garamond" panose="02020404030301010803" pitchFamily="18" charset="0"/>
                      </a:endParaRPr>
                    </a:p>
                    <a:p>
                      <a:r>
                        <a:rPr lang="de-DE" baseline="0" dirty="0" smtClean="0">
                          <a:latin typeface="Garamond" panose="02020404030301010803" pitchFamily="18" charset="0"/>
                        </a:rPr>
                        <a:t>Einmalig </a:t>
                      </a:r>
                    </a:p>
                    <a:p>
                      <a:r>
                        <a:rPr lang="de-DE" baseline="0" dirty="0" smtClean="0">
                          <a:latin typeface="Garamond" panose="02020404030301010803" pitchFamily="18" charset="0"/>
                        </a:rPr>
                        <a:t>Akute Lebensgefahr</a:t>
                      </a:r>
                    </a:p>
                    <a:p>
                      <a:r>
                        <a:rPr lang="de-DE" baseline="0" dirty="0" smtClean="0">
                          <a:latin typeface="Garamond" panose="02020404030301010803" pitchFamily="18" charset="0"/>
                        </a:rPr>
                        <a:t>unerwartet</a:t>
                      </a:r>
                      <a:endParaRPr lang="de-DE" dirty="0">
                        <a:latin typeface="Garamond" panose="02020404030301010803" pitchFamily="18" charset="0"/>
                      </a:endParaRPr>
                    </a:p>
                  </a:txBody>
                  <a:tcPr/>
                </a:tc>
                <a:tc>
                  <a:txBody>
                    <a:bodyPr/>
                    <a:lstStyle/>
                    <a:p>
                      <a:r>
                        <a:rPr lang="de-DE" dirty="0" smtClean="0">
                          <a:latin typeface="Garamond" panose="02020404030301010803" pitchFamily="18" charset="0"/>
                        </a:rPr>
                        <a:t>Verkehrsunfall</a:t>
                      </a:r>
                    </a:p>
                    <a:p>
                      <a:r>
                        <a:rPr lang="de-DE" dirty="0" smtClean="0">
                          <a:latin typeface="Garamond" panose="02020404030301010803" pitchFamily="18" charset="0"/>
                        </a:rPr>
                        <a:t>Berufsbezogene</a:t>
                      </a:r>
                      <a:r>
                        <a:rPr lang="de-DE" baseline="0" dirty="0" smtClean="0">
                          <a:latin typeface="Garamond" panose="02020404030301010803" pitchFamily="18" charset="0"/>
                        </a:rPr>
                        <a:t> Unfälle</a:t>
                      </a:r>
                    </a:p>
                    <a:p>
                      <a:r>
                        <a:rPr lang="de-DE" baseline="0" dirty="0" smtClean="0">
                          <a:latin typeface="Garamond" panose="02020404030301010803" pitchFamily="18" charset="0"/>
                        </a:rPr>
                        <a:t>Arbeitsunfälle</a:t>
                      </a:r>
                    </a:p>
                    <a:p>
                      <a:r>
                        <a:rPr lang="de-DE" baseline="0" dirty="0" smtClean="0">
                          <a:latin typeface="Garamond" panose="02020404030301010803" pitchFamily="18" charset="0"/>
                        </a:rPr>
                        <a:t>Kurze Naturkatastrophen</a:t>
                      </a:r>
                      <a:endParaRPr lang="de-DE" dirty="0">
                        <a:latin typeface="Garamond" panose="02020404030301010803" pitchFamily="18" charset="0"/>
                      </a:endParaRPr>
                    </a:p>
                  </a:txBody>
                  <a:tcPr/>
                </a:tc>
                <a:tc>
                  <a:txBody>
                    <a:bodyPr/>
                    <a:lstStyle/>
                    <a:p>
                      <a:r>
                        <a:rPr lang="de-DE" dirty="0" smtClean="0">
                          <a:latin typeface="Garamond" panose="02020404030301010803" pitchFamily="18" charset="0"/>
                        </a:rPr>
                        <a:t>Kriminelle und körperliche Gewalt</a:t>
                      </a:r>
                    </a:p>
                    <a:p>
                      <a:r>
                        <a:rPr lang="de-DE" dirty="0" smtClean="0">
                          <a:latin typeface="Garamond" panose="02020404030301010803" pitchFamily="18" charset="0"/>
                        </a:rPr>
                        <a:t>Vergewaltigung</a:t>
                      </a:r>
                    </a:p>
                    <a:p>
                      <a:r>
                        <a:rPr lang="de-DE" dirty="0" smtClean="0">
                          <a:latin typeface="Garamond" panose="02020404030301010803" pitchFamily="18" charset="0"/>
                        </a:rPr>
                        <a:t>Zivil</a:t>
                      </a:r>
                      <a:r>
                        <a:rPr lang="de-DE" baseline="0" dirty="0" smtClean="0">
                          <a:latin typeface="Garamond" panose="02020404030301010803" pitchFamily="18" charset="0"/>
                        </a:rPr>
                        <a:t>e Gewalterlebnisse</a:t>
                      </a:r>
                      <a:endParaRPr lang="de-DE" dirty="0">
                        <a:latin typeface="Garamond" panose="02020404030301010803" pitchFamily="18" charset="0"/>
                      </a:endParaRPr>
                    </a:p>
                  </a:txBody>
                  <a:tcPr/>
                </a:tc>
                <a:extLst>
                  <a:ext uri="{0D108BD9-81ED-4DB2-BD59-A6C34878D82A}">
                    <a16:rowId xmlns:a16="http://schemas.microsoft.com/office/drawing/2014/main" val="4022691881"/>
                  </a:ext>
                </a:extLst>
              </a:tr>
              <a:tr h="370840">
                <a:tc>
                  <a:txBody>
                    <a:bodyPr/>
                    <a:lstStyle/>
                    <a:p>
                      <a:r>
                        <a:rPr lang="de-DE" b="1" dirty="0" smtClean="0">
                          <a:latin typeface="Garamond" panose="02020404030301010803" pitchFamily="18" charset="0"/>
                        </a:rPr>
                        <a:t>Typ 2 Traumata</a:t>
                      </a:r>
                    </a:p>
                    <a:p>
                      <a:endParaRPr lang="de-DE" dirty="0" smtClean="0">
                        <a:latin typeface="Garamond" panose="02020404030301010803" pitchFamily="18" charset="0"/>
                      </a:endParaRPr>
                    </a:p>
                    <a:p>
                      <a:r>
                        <a:rPr lang="de-DE" dirty="0" smtClean="0">
                          <a:latin typeface="Garamond" panose="02020404030301010803" pitchFamily="18" charset="0"/>
                        </a:rPr>
                        <a:t>Wiederholt,</a:t>
                      </a:r>
                    </a:p>
                    <a:p>
                      <a:r>
                        <a:rPr lang="de-DE" dirty="0" smtClean="0">
                          <a:latin typeface="Garamond" panose="02020404030301010803" pitchFamily="18" charset="0"/>
                        </a:rPr>
                        <a:t>Langanhaltend</a:t>
                      </a:r>
                    </a:p>
                    <a:p>
                      <a:r>
                        <a:rPr lang="de-DE" dirty="0" smtClean="0">
                          <a:latin typeface="Garamond" panose="02020404030301010803" pitchFamily="18" charset="0"/>
                        </a:rPr>
                        <a:t>Unvorhersehbarer</a:t>
                      </a:r>
                      <a:r>
                        <a:rPr lang="de-DE" baseline="0" dirty="0" smtClean="0">
                          <a:latin typeface="Garamond" panose="02020404030301010803" pitchFamily="18" charset="0"/>
                        </a:rPr>
                        <a:t> Verlauf</a:t>
                      </a:r>
                      <a:endParaRPr lang="de-DE" dirty="0">
                        <a:latin typeface="Garamond" panose="02020404030301010803" pitchFamily="18" charset="0"/>
                      </a:endParaRPr>
                    </a:p>
                  </a:txBody>
                  <a:tcPr/>
                </a:tc>
                <a:tc>
                  <a:txBody>
                    <a:bodyPr/>
                    <a:lstStyle/>
                    <a:p>
                      <a:r>
                        <a:rPr lang="de-DE" dirty="0" smtClean="0">
                          <a:latin typeface="Garamond" panose="02020404030301010803" pitchFamily="18" charset="0"/>
                        </a:rPr>
                        <a:t>Lange Naturkatastrophen</a:t>
                      </a:r>
                    </a:p>
                    <a:p>
                      <a:r>
                        <a:rPr lang="de-DE" dirty="0" smtClean="0">
                          <a:latin typeface="Garamond" panose="02020404030301010803" pitchFamily="18" charset="0"/>
                        </a:rPr>
                        <a:t>Technische</a:t>
                      </a:r>
                      <a:r>
                        <a:rPr lang="de-DE" baseline="0" dirty="0" smtClean="0">
                          <a:latin typeface="Garamond" panose="02020404030301010803" pitchFamily="18" charset="0"/>
                        </a:rPr>
                        <a:t> Katastrophen</a:t>
                      </a:r>
                      <a:endParaRPr lang="de-DE" dirty="0">
                        <a:latin typeface="Garamond" panose="02020404030301010803" pitchFamily="18" charset="0"/>
                      </a:endParaRPr>
                    </a:p>
                  </a:txBody>
                  <a:tcPr/>
                </a:tc>
                <a:tc>
                  <a:txBody>
                    <a:bodyPr/>
                    <a:lstStyle/>
                    <a:p>
                      <a:r>
                        <a:rPr lang="de-DE" dirty="0" smtClean="0">
                          <a:latin typeface="Garamond" panose="02020404030301010803" pitchFamily="18" charset="0"/>
                        </a:rPr>
                        <a:t>Sexuelle und körperliche Misshandlung</a:t>
                      </a:r>
                    </a:p>
                    <a:p>
                      <a:r>
                        <a:rPr lang="de-DE" dirty="0" smtClean="0">
                          <a:latin typeface="Garamond" panose="02020404030301010803" pitchFamily="18" charset="0"/>
                        </a:rPr>
                        <a:t>Geiselhaft</a:t>
                      </a:r>
                    </a:p>
                    <a:p>
                      <a:r>
                        <a:rPr lang="de-DE" dirty="0" smtClean="0">
                          <a:latin typeface="Garamond" panose="02020404030301010803" pitchFamily="18" charset="0"/>
                        </a:rPr>
                        <a:t>Kriegserlebnisse</a:t>
                      </a:r>
                    </a:p>
                    <a:p>
                      <a:r>
                        <a:rPr lang="de-DE" dirty="0" smtClean="0">
                          <a:latin typeface="Garamond" panose="02020404030301010803" pitchFamily="18" charset="0"/>
                        </a:rPr>
                        <a:t>Folter</a:t>
                      </a:r>
                    </a:p>
                    <a:p>
                      <a:r>
                        <a:rPr lang="de-DE" dirty="0" smtClean="0">
                          <a:latin typeface="Garamond" panose="02020404030301010803" pitchFamily="18" charset="0"/>
                        </a:rPr>
                        <a:t>Politische</a:t>
                      </a:r>
                      <a:r>
                        <a:rPr lang="de-DE" baseline="0" dirty="0" smtClean="0">
                          <a:latin typeface="Garamond" panose="02020404030301010803" pitchFamily="18" charset="0"/>
                        </a:rPr>
                        <a:t> Inhaftierung</a:t>
                      </a:r>
                      <a:endParaRPr lang="de-DE" dirty="0">
                        <a:latin typeface="Garamond" panose="02020404030301010803" pitchFamily="18" charset="0"/>
                      </a:endParaRPr>
                    </a:p>
                  </a:txBody>
                  <a:tcPr/>
                </a:tc>
                <a:extLst>
                  <a:ext uri="{0D108BD9-81ED-4DB2-BD59-A6C34878D82A}">
                    <a16:rowId xmlns:a16="http://schemas.microsoft.com/office/drawing/2014/main" val="2055368655"/>
                  </a:ext>
                </a:extLst>
              </a:tr>
            </a:tbl>
          </a:graphicData>
        </a:graphic>
      </p:graphicFrame>
    </p:spTree>
    <p:extLst>
      <p:ext uri="{BB962C8B-B14F-4D97-AF65-F5344CB8AC3E}">
        <p14:creationId xmlns:p14="http://schemas.microsoft.com/office/powerpoint/2010/main" val="3377695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Risikofaktoren</a:t>
            </a:r>
            <a:endParaRPr lang="de-DE" sz="3200" b="1" dirty="0">
              <a:latin typeface="Garamond" panose="02020404030301010803" pitchFamily="18" charset="0"/>
            </a:endParaRPr>
          </a:p>
        </p:txBody>
      </p:sp>
      <p:sp>
        <p:nvSpPr>
          <p:cNvPr id="3" name="Inhaltsplatzhalter 2"/>
          <p:cNvSpPr>
            <a:spLocks noGrp="1"/>
          </p:cNvSpPr>
          <p:nvPr>
            <p:ph idx="1"/>
          </p:nvPr>
        </p:nvSpPr>
        <p:spPr/>
        <p:txBody>
          <a:bodyPr>
            <a:normAutofit/>
          </a:bodyPr>
          <a:lstStyle/>
          <a:p>
            <a:pPr marL="0" indent="0">
              <a:buNone/>
            </a:pPr>
            <a:r>
              <a:rPr lang="de-DE" dirty="0" smtClean="0">
                <a:latin typeface="Garamond" panose="02020404030301010803" pitchFamily="18" charset="0"/>
              </a:rPr>
              <a:t>Eine Posttraumatische Belastungsstörung  wird begünstigt, wenn Erlebnisse …</a:t>
            </a:r>
          </a:p>
          <a:p>
            <a:pPr marL="0" indent="0">
              <a:buNone/>
            </a:pPr>
            <a:endParaRPr lang="de-DE" dirty="0">
              <a:latin typeface="Garamond" panose="02020404030301010803" pitchFamily="18" charset="0"/>
            </a:endParaRPr>
          </a:p>
          <a:p>
            <a:r>
              <a:rPr lang="de-DE" dirty="0" smtClean="0">
                <a:latin typeface="Garamond" panose="02020404030301010803" pitchFamily="18" charset="0"/>
              </a:rPr>
              <a:t>… lange andauern </a:t>
            </a:r>
            <a:r>
              <a:rPr lang="de-DE" dirty="0">
                <a:latin typeface="Garamond" panose="02020404030301010803" pitchFamily="18" charset="0"/>
              </a:rPr>
              <a:t>und sich häufig </a:t>
            </a:r>
            <a:r>
              <a:rPr lang="de-DE" dirty="0" smtClean="0">
                <a:latin typeface="Garamond" panose="02020404030301010803" pitchFamily="18" charset="0"/>
              </a:rPr>
              <a:t>wiederholen.</a:t>
            </a:r>
            <a:endParaRPr lang="de-DE" dirty="0">
              <a:latin typeface="Garamond" panose="02020404030301010803" pitchFamily="18" charset="0"/>
            </a:endParaRPr>
          </a:p>
          <a:p>
            <a:r>
              <a:rPr lang="de-DE" dirty="0" smtClean="0">
                <a:latin typeface="Garamond" panose="02020404030301010803" pitchFamily="18" charset="0"/>
              </a:rPr>
              <a:t>… mit einer oder mehreren Personen verbunden sind.</a:t>
            </a:r>
            <a:endParaRPr lang="de-DE" dirty="0">
              <a:latin typeface="Garamond" panose="02020404030301010803" pitchFamily="18" charset="0"/>
            </a:endParaRPr>
          </a:p>
          <a:p>
            <a:r>
              <a:rPr lang="de-DE" dirty="0" smtClean="0">
                <a:latin typeface="Garamond" panose="02020404030301010803" pitchFamily="18" charset="0"/>
              </a:rPr>
              <a:t>… nahestehende Menschen involviert sind.</a:t>
            </a:r>
            <a:endParaRPr lang="de-DE" dirty="0">
              <a:latin typeface="Garamond" panose="02020404030301010803" pitchFamily="18" charset="0"/>
            </a:endParaRPr>
          </a:p>
          <a:p>
            <a:r>
              <a:rPr lang="de-DE" dirty="0" smtClean="0">
                <a:latin typeface="Garamond" panose="02020404030301010803" pitchFamily="18" charset="0"/>
              </a:rPr>
              <a:t>… es auf einer Beziehungsebene stattfinden.</a:t>
            </a:r>
            <a:endParaRPr lang="de-DE" dirty="0">
              <a:latin typeface="Garamond" panose="02020404030301010803" pitchFamily="18" charset="0"/>
            </a:endParaRPr>
          </a:p>
          <a:p>
            <a:r>
              <a:rPr lang="de-DE" dirty="0" smtClean="0">
                <a:latin typeface="Garamond" panose="02020404030301010803" pitchFamily="18" charset="0"/>
              </a:rPr>
              <a:t>… das Gefühl von Schuld vermitteln.</a:t>
            </a:r>
            <a:endParaRPr lang="de-DE" dirty="0">
              <a:latin typeface="Garamond" panose="02020404030301010803" pitchFamily="18" charset="0"/>
            </a:endParaRPr>
          </a:p>
          <a:p>
            <a:r>
              <a:rPr lang="de-DE" dirty="0" smtClean="0">
                <a:latin typeface="Garamond" panose="02020404030301010803" pitchFamily="18" charset="0"/>
              </a:rPr>
              <a:t>… auch </a:t>
            </a:r>
            <a:r>
              <a:rPr lang="de-DE" dirty="0">
                <a:latin typeface="Garamond" panose="02020404030301010803" pitchFamily="18" charset="0"/>
              </a:rPr>
              <a:t>sexuelle Gewalt </a:t>
            </a:r>
            <a:r>
              <a:rPr lang="de-DE" dirty="0" smtClean="0">
                <a:latin typeface="Garamond" panose="02020404030301010803" pitchFamily="18" charset="0"/>
              </a:rPr>
              <a:t>beinhaltet.</a:t>
            </a:r>
            <a:endParaRPr lang="de-DE" dirty="0">
              <a:latin typeface="Garamond" panose="02020404030301010803" pitchFamily="18" charset="0"/>
            </a:endParaRPr>
          </a:p>
          <a:p>
            <a:r>
              <a:rPr lang="de-DE" dirty="0" smtClean="0">
                <a:latin typeface="Garamond" panose="02020404030301010803" pitchFamily="18" charset="0"/>
              </a:rPr>
              <a:t>… eine Sprachlosigkeit entsteht und es danach keine Hilfe gibt.</a:t>
            </a:r>
            <a:endParaRPr lang="de-DE" dirty="0">
              <a:latin typeface="Garamond" panose="02020404030301010803" pitchFamily="18" charset="0"/>
            </a:endParaRPr>
          </a:p>
          <a:p>
            <a:endParaRPr lang="de-DE" dirty="0" smtClean="0">
              <a:latin typeface="Garamond" panose="02020404030301010803" pitchFamily="18" charset="0"/>
            </a:endParaRPr>
          </a:p>
          <a:p>
            <a:pPr marL="0" indent="0">
              <a:buNone/>
            </a:pPr>
            <a:endParaRPr lang="de-DE" dirty="0">
              <a:latin typeface="Garamond" panose="02020404030301010803" pitchFamily="18" charset="0"/>
            </a:endParaRPr>
          </a:p>
        </p:txBody>
      </p:sp>
    </p:spTree>
    <p:extLst>
      <p:ext uri="{BB962C8B-B14F-4D97-AF65-F5344CB8AC3E}">
        <p14:creationId xmlns:p14="http://schemas.microsoft.com/office/powerpoint/2010/main" val="2428840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Protektive Faktoren</a:t>
            </a:r>
            <a:endParaRPr lang="de-DE" sz="3200" b="1" dirty="0">
              <a:latin typeface="Garamond" panose="02020404030301010803" pitchFamily="18" charset="0"/>
            </a:endParaRPr>
          </a:p>
        </p:txBody>
      </p:sp>
      <p:sp>
        <p:nvSpPr>
          <p:cNvPr id="3" name="Inhaltsplatzhalter 2"/>
          <p:cNvSpPr>
            <a:spLocks noGrp="1"/>
          </p:cNvSpPr>
          <p:nvPr>
            <p:ph idx="1"/>
          </p:nvPr>
        </p:nvSpPr>
        <p:spPr/>
        <p:txBody>
          <a:bodyPr>
            <a:normAutofit/>
          </a:bodyPr>
          <a:lstStyle/>
          <a:p>
            <a:pPr marL="0" indent="0">
              <a:buNone/>
            </a:pPr>
            <a:r>
              <a:rPr lang="de-DE" dirty="0">
                <a:latin typeface="Garamond" panose="02020404030301010803" pitchFamily="18" charset="0"/>
              </a:rPr>
              <a:t>Eine traumatische Erfahrung kann positiv verarbeitet werden, wenn…</a:t>
            </a:r>
          </a:p>
          <a:p>
            <a:pPr marL="0" indent="0">
              <a:buNone/>
            </a:pPr>
            <a:r>
              <a:rPr lang="de-DE" dirty="0">
                <a:latin typeface="Garamond" panose="02020404030301010803" pitchFamily="18" charset="0"/>
              </a:rPr>
              <a:t> </a:t>
            </a:r>
          </a:p>
          <a:p>
            <a:r>
              <a:rPr lang="de-DE" dirty="0" smtClean="0">
                <a:latin typeface="Garamond" panose="02020404030301010803" pitchFamily="18" charset="0"/>
              </a:rPr>
              <a:t>… </a:t>
            </a:r>
            <a:r>
              <a:rPr lang="de-DE" dirty="0">
                <a:latin typeface="Garamond" panose="02020404030301010803" pitchFamily="18" charset="0"/>
              </a:rPr>
              <a:t>auf die eigenen Fähigkeiten / Stärken vertraut wird</a:t>
            </a:r>
            <a:r>
              <a:rPr lang="de-DE" dirty="0" smtClean="0">
                <a:latin typeface="Garamond" panose="02020404030301010803" pitchFamily="18" charset="0"/>
              </a:rPr>
              <a:t>.</a:t>
            </a:r>
            <a:endParaRPr lang="de-DE" dirty="0">
              <a:latin typeface="Garamond" panose="02020404030301010803" pitchFamily="18" charset="0"/>
            </a:endParaRPr>
          </a:p>
          <a:p>
            <a:r>
              <a:rPr lang="de-DE" dirty="0">
                <a:latin typeface="Garamond" panose="02020404030301010803" pitchFamily="18" charset="0"/>
              </a:rPr>
              <a:t>… die Überzeugung vorhanden ist, Situationen kontrollieren und bewältigen zu können.</a:t>
            </a:r>
          </a:p>
          <a:p>
            <a:r>
              <a:rPr lang="de-DE" dirty="0">
                <a:latin typeface="Garamond" panose="02020404030301010803" pitchFamily="18" charset="0"/>
              </a:rPr>
              <a:t>… über verschiedene Bewältigungsstrategien verfügt wird</a:t>
            </a:r>
            <a:r>
              <a:rPr lang="de-DE" dirty="0" smtClean="0">
                <a:latin typeface="Garamond" panose="02020404030301010803" pitchFamily="18" charset="0"/>
              </a:rPr>
              <a:t>.</a:t>
            </a:r>
            <a:endParaRPr lang="de-DE" dirty="0">
              <a:latin typeface="Garamond" panose="02020404030301010803" pitchFamily="18" charset="0"/>
            </a:endParaRPr>
          </a:p>
          <a:p>
            <a:r>
              <a:rPr lang="de-DE" dirty="0">
                <a:latin typeface="Garamond" panose="02020404030301010803" pitchFamily="18" charset="0"/>
              </a:rPr>
              <a:t>… über ein gutes soziales Netzt verfügt wird, auch außerhalb der Familie</a:t>
            </a:r>
          </a:p>
          <a:p>
            <a:r>
              <a:rPr lang="de-DE" dirty="0">
                <a:latin typeface="Garamond" panose="02020404030301010803" pitchFamily="18" charset="0"/>
              </a:rPr>
              <a:t>… eine enge emotionale Beziehung zu mindestens einer Bezugsperson, die Sicherheit und Zuverlässigkeit vermittelt vorhanden ist.</a:t>
            </a:r>
          </a:p>
          <a:p>
            <a:endParaRPr lang="de-DE" dirty="0" smtClean="0">
              <a:latin typeface="Garamond" panose="02020404030301010803" pitchFamily="18" charset="0"/>
            </a:endParaRPr>
          </a:p>
          <a:p>
            <a:pPr marL="0" indent="0">
              <a:buNone/>
            </a:pPr>
            <a:endParaRPr lang="de-DE" dirty="0">
              <a:latin typeface="Garamond" panose="02020404030301010803" pitchFamily="18" charset="0"/>
            </a:endParaRPr>
          </a:p>
        </p:txBody>
      </p:sp>
    </p:spTree>
    <p:extLst>
      <p:ext uri="{BB962C8B-B14F-4D97-AF65-F5344CB8AC3E}">
        <p14:creationId xmlns:p14="http://schemas.microsoft.com/office/powerpoint/2010/main" val="3971608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Ätiologie</a:t>
            </a:r>
            <a:endParaRPr lang="de-DE" sz="3200" b="1" dirty="0">
              <a:latin typeface="Garamond" panose="02020404030301010803" pitchFamily="18" charset="0"/>
            </a:endParaRPr>
          </a:p>
        </p:txBody>
      </p:sp>
      <p:sp>
        <p:nvSpPr>
          <p:cNvPr id="3" name="Inhaltsplatzhalter 2"/>
          <p:cNvSpPr>
            <a:spLocks noGrp="1"/>
          </p:cNvSpPr>
          <p:nvPr>
            <p:ph idx="1"/>
          </p:nvPr>
        </p:nvSpPr>
        <p:spPr/>
        <p:txBody>
          <a:bodyPr>
            <a:normAutofit/>
          </a:bodyPr>
          <a:lstStyle/>
          <a:p>
            <a:pPr marL="0" indent="0">
              <a:buNone/>
            </a:pPr>
            <a:r>
              <a:rPr lang="de-DE" dirty="0">
                <a:latin typeface="Garamond" panose="02020404030301010803" pitchFamily="18" charset="0"/>
              </a:rPr>
              <a:t>Für die Diagnose alleine reicht das Erleben eines traumatischen Ereignisses nicht </a:t>
            </a:r>
            <a:r>
              <a:rPr lang="de-DE" dirty="0" smtClean="0">
                <a:latin typeface="Garamond" panose="02020404030301010803" pitchFamily="18" charset="0"/>
              </a:rPr>
              <a:t>aus. Es </a:t>
            </a:r>
            <a:r>
              <a:rPr lang="de-DE" dirty="0">
                <a:latin typeface="Garamond" panose="02020404030301010803" pitchFamily="18" charset="0"/>
              </a:rPr>
              <a:t>sind die emotionalen und kognitiven Reaktionen auf das </a:t>
            </a:r>
            <a:r>
              <a:rPr lang="de-DE" dirty="0" smtClean="0">
                <a:latin typeface="Garamond" panose="02020404030301010803" pitchFamily="18" charset="0"/>
              </a:rPr>
              <a:t>Ereignis relevant, </a:t>
            </a:r>
            <a:r>
              <a:rPr lang="de-DE" dirty="0">
                <a:latin typeface="Garamond" panose="02020404030301010803" pitchFamily="18" charset="0"/>
              </a:rPr>
              <a:t>wie </a:t>
            </a:r>
            <a:r>
              <a:rPr lang="de-DE" dirty="0" smtClean="0">
                <a:latin typeface="Garamond" panose="02020404030301010803" pitchFamily="18" charset="0"/>
              </a:rPr>
              <a:t>…</a:t>
            </a:r>
          </a:p>
          <a:p>
            <a:r>
              <a:rPr lang="de-DE" dirty="0" smtClean="0">
                <a:latin typeface="Garamond" panose="02020404030301010803" pitchFamily="18" charset="0"/>
              </a:rPr>
              <a:t>… Schreck.</a:t>
            </a:r>
          </a:p>
          <a:p>
            <a:r>
              <a:rPr lang="de-DE" dirty="0" smtClean="0">
                <a:latin typeface="Garamond" panose="02020404030301010803" pitchFamily="18" charset="0"/>
              </a:rPr>
              <a:t>… Todesangst.</a:t>
            </a:r>
          </a:p>
          <a:p>
            <a:r>
              <a:rPr lang="de-DE" dirty="0" smtClean="0">
                <a:latin typeface="Garamond" panose="02020404030301010803" pitchFamily="18" charset="0"/>
              </a:rPr>
              <a:t>… Schuld.</a:t>
            </a:r>
          </a:p>
          <a:p>
            <a:r>
              <a:rPr lang="de-DE" dirty="0" smtClean="0">
                <a:latin typeface="Garamond" panose="02020404030301010803" pitchFamily="18" charset="0"/>
              </a:rPr>
              <a:t>… Scham.</a:t>
            </a:r>
            <a:endParaRPr lang="de-DE" dirty="0">
              <a:latin typeface="Garamond" panose="02020404030301010803" pitchFamily="18" charset="0"/>
            </a:endParaRPr>
          </a:p>
          <a:p>
            <a:r>
              <a:rPr lang="de-DE" dirty="0" smtClean="0">
                <a:latin typeface="Garamond" panose="02020404030301010803" pitchFamily="18" charset="0"/>
              </a:rPr>
              <a:t>… Ekel.</a:t>
            </a:r>
          </a:p>
          <a:p>
            <a:pPr marL="0" indent="0">
              <a:buNone/>
            </a:pPr>
            <a:endParaRPr lang="de-DE" dirty="0" smtClean="0">
              <a:latin typeface="Garamond" panose="02020404030301010803" pitchFamily="18" charset="0"/>
            </a:endParaRPr>
          </a:p>
          <a:p>
            <a:pPr marL="0" indent="0">
              <a:buNone/>
            </a:pPr>
            <a:r>
              <a:rPr lang="de-DE" dirty="0" smtClean="0">
                <a:latin typeface="Garamond" panose="02020404030301010803" pitchFamily="18" charset="0"/>
              </a:rPr>
              <a:t>Nicht </a:t>
            </a:r>
            <a:r>
              <a:rPr lang="de-DE" dirty="0">
                <a:latin typeface="Garamond" panose="02020404030301010803" pitchFamily="18" charset="0"/>
              </a:rPr>
              <a:t>das Erlebte per se macht das Trauma, sondern die physischen, psychischen, geistigen und sozialen </a:t>
            </a:r>
            <a:r>
              <a:rPr lang="de-DE" dirty="0" smtClean="0">
                <a:latin typeface="Garamond" panose="02020404030301010803" pitchFamily="18" charset="0"/>
              </a:rPr>
              <a:t>Folgen.</a:t>
            </a:r>
            <a:endParaRPr lang="de-DE" dirty="0">
              <a:latin typeface="Garamond" panose="02020404030301010803" pitchFamily="18" charset="0"/>
            </a:endParaRPr>
          </a:p>
          <a:p>
            <a:endParaRPr lang="de-DE" dirty="0" smtClean="0">
              <a:latin typeface="Garamond" panose="02020404030301010803" pitchFamily="18" charset="0"/>
            </a:endParaRPr>
          </a:p>
          <a:p>
            <a:pPr marL="0" indent="0">
              <a:buNone/>
            </a:pPr>
            <a:endParaRPr lang="de-DE" dirty="0">
              <a:latin typeface="Garamond" panose="02020404030301010803" pitchFamily="18" charset="0"/>
            </a:endParaRPr>
          </a:p>
        </p:txBody>
      </p:sp>
    </p:spTree>
    <p:extLst>
      <p:ext uri="{BB962C8B-B14F-4D97-AF65-F5344CB8AC3E}">
        <p14:creationId xmlns:p14="http://schemas.microsoft.com/office/powerpoint/2010/main" val="92247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1" dirty="0" smtClean="0">
                <a:latin typeface="Garamond" panose="02020404030301010803" pitchFamily="18" charset="0"/>
              </a:rPr>
              <a:t>Ätiologie</a:t>
            </a:r>
            <a:endParaRPr lang="de-DE" sz="3200" b="1" dirty="0">
              <a:latin typeface="Garamond" panose="02020404030301010803" pitchFamily="18" charset="0"/>
            </a:endParaRPr>
          </a:p>
        </p:txBody>
      </p:sp>
      <p:sp>
        <p:nvSpPr>
          <p:cNvPr id="3" name="Inhaltsplatzhalter 2"/>
          <p:cNvSpPr>
            <a:spLocks noGrp="1"/>
          </p:cNvSpPr>
          <p:nvPr>
            <p:ph idx="1"/>
          </p:nvPr>
        </p:nvSpPr>
        <p:spPr/>
        <p:txBody>
          <a:bodyPr>
            <a:normAutofit/>
          </a:bodyPr>
          <a:lstStyle/>
          <a:p>
            <a:r>
              <a:rPr lang="de-DE" dirty="0">
                <a:latin typeface="Garamond" panose="02020404030301010803" pitchFamily="18" charset="0"/>
              </a:rPr>
              <a:t>je jünger, umso folgenschwerer</a:t>
            </a:r>
          </a:p>
          <a:p>
            <a:r>
              <a:rPr lang="de-DE" dirty="0">
                <a:latin typeface="Garamond" panose="02020404030301010803" pitchFamily="18" charset="0"/>
              </a:rPr>
              <a:t>je länger die Zeitdauer der Traumatisierung, umso komplexer die Folgen</a:t>
            </a:r>
          </a:p>
          <a:p>
            <a:r>
              <a:rPr lang="de-DE" dirty="0">
                <a:latin typeface="Garamond" panose="02020404030301010803" pitchFamily="18" charset="0"/>
              </a:rPr>
              <a:t>je unterstützender das Umfeld, umso besser die Integration</a:t>
            </a:r>
          </a:p>
          <a:p>
            <a:r>
              <a:rPr lang="de-DE" dirty="0">
                <a:latin typeface="Garamond" panose="02020404030301010803" pitchFamily="18" charset="0"/>
              </a:rPr>
              <a:t>je schneller eine </a:t>
            </a:r>
            <a:r>
              <a:rPr lang="de-DE" dirty="0" err="1">
                <a:latin typeface="Garamond" panose="02020404030301010803" pitchFamily="18" charset="0"/>
              </a:rPr>
              <a:t>traumasensible</a:t>
            </a:r>
            <a:r>
              <a:rPr lang="de-DE" dirty="0">
                <a:latin typeface="Garamond" panose="02020404030301010803" pitchFamily="18" charset="0"/>
              </a:rPr>
              <a:t> professionelle Unterstützung, umso leichter die Integration</a:t>
            </a:r>
          </a:p>
          <a:p>
            <a:r>
              <a:rPr lang="de-DE" dirty="0">
                <a:latin typeface="Garamond" panose="02020404030301010803" pitchFamily="18" charset="0"/>
              </a:rPr>
              <a:t>je mehr </a:t>
            </a:r>
            <a:r>
              <a:rPr lang="de-DE" dirty="0" smtClean="0">
                <a:latin typeface="Garamond" panose="02020404030301010803" pitchFamily="18" charset="0"/>
              </a:rPr>
              <a:t>Resilienz </a:t>
            </a:r>
            <a:r>
              <a:rPr lang="de-DE" dirty="0">
                <a:latin typeface="Garamond" panose="02020404030301010803" pitchFamily="18" charset="0"/>
              </a:rPr>
              <a:t>umso größer </a:t>
            </a:r>
            <a:r>
              <a:rPr lang="de-DE" dirty="0" smtClean="0">
                <a:latin typeface="Garamond" panose="02020404030301010803" pitchFamily="18" charset="0"/>
              </a:rPr>
              <a:t>ist die </a:t>
            </a:r>
            <a:r>
              <a:rPr lang="de-DE" dirty="0">
                <a:latin typeface="Garamond" panose="02020404030301010803" pitchFamily="18" charset="0"/>
              </a:rPr>
              <a:t>Chance, das Trauma ohne Folgestörungen zu integrieren</a:t>
            </a:r>
          </a:p>
          <a:p>
            <a:endParaRPr lang="de-DE" dirty="0" smtClean="0">
              <a:latin typeface="Garamond" panose="02020404030301010803" pitchFamily="18" charset="0"/>
            </a:endParaRPr>
          </a:p>
          <a:p>
            <a:pPr marL="0" indent="0">
              <a:buNone/>
            </a:pPr>
            <a:endParaRPr lang="de-DE" dirty="0">
              <a:latin typeface="Garamond" panose="02020404030301010803" pitchFamily="18" charset="0"/>
            </a:endParaRPr>
          </a:p>
        </p:txBody>
      </p:sp>
    </p:spTree>
    <p:extLst>
      <p:ext uri="{BB962C8B-B14F-4D97-AF65-F5344CB8AC3E}">
        <p14:creationId xmlns:p14="http://schemas.microsoft.com/office/powerpoint/2010/main" val="4166981199"/>
      </p:ext>
    </p:extLst>
  </p:cSld>
  <p:clrMapOvr>
    <a:masterClrMapping/>
  </p:clrMapOvr>
</p:sld>
</file>

<file path=ppt/theme/theme1.xml><?xml version="1.0" encoding="utf-8"?>
<a:theme xmlns:a="http://schemas.openxmlformats.org/drawingml/2006/main" name="Fetze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1708</Words>
  <Application>Microsoft Office PowerPoint</Application>
  <PresentationFormat>Breitbild</PresentationFormat>
  <Paragraphs>320</Paragraphs>
  <Slides>33</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33</vt:i4>
      </vt:variant>
    </vt:vector>
  </HeadingPairs>
  <TitlesOfParts>
    <vt:vector size="39" baseType="lpstr">
      <vt:lpstr>Arial</vt:lpstr>
      <vt:lpstr>Century Gothic</vt:lpstr>
      <vt:lpstr>Garamond</vt:lpstr>
      <vt:lpstr>Wingdings</vt:lpstr>
      <vt:lpstr>Wingdings 3</vt:lpstr>
      <vt:lpstr>Fetzen</vt:lpstr>
      <vt:lpstr>Trauma komplexe Traumafolgestörungen Dissoziative Zustände </vt:lpstr>
      <vt:lpstr>Agenda</vt:lpstr>
      <vt:lpstr>Was ist ein Trauma?</vt:lpstr>
      <vt:lpstr>Typologie traumatischer Ereignisse</vt:lpstr>
      <vt:lpstr>Typologie traumatischer Ereignisse</vt:lpstr>
      <vt:lpstr>Risikofaktoren</vt:lpstr>
      <vt:lpstr>Protektive Faktoren</vt:lpstr>
      <vt:lpstr>Ätiologie</vt:lpstr>
      <vt:lpstr>Ätiologie</vt:lpstr>
      <vt:lpstr>Posttraumatische Belastungsstörung (DSM-5)</vt:lpstr>
      <vt:lpstr>Komplexe Posttraumatische Belastungsstörung</vt:lpstr>
      <vt:lpstr>Komplexe Posttraumatische Belastungsstörung</vt:lpstr>
      <vt:lpstr>Dissoziative Zustände</vt:lpstr>
      <vt:lpstr>Window of Tolerance</vt:lpstr>
      <vt:lpstr>Formen von dissoziativen Zuständen</vt:lpstr>
      <vt:lpstr>Pause</vt:lpstr>
      <vt:lpstr>Basisstrategien</vt:lpstr>
      <vt:lpstr>Diskriminationstraining</vt:lpstr>
      <vt:lpstr>Stresstoleranz</vt:lpstr>
      <vt:lpstr>Skills zur Krisenbewältigung</vt:lpstr>
      <vt:lpstr>Skills zur Krisenbewältigung</vt:lpstr>
      <vt:lpstr>Skills zur Krisenbewältigung</vt:lpstr>
      <vt:lpstr>Skills zur Krisenbewältigung</vt:lpstr>
      <vt:lpstr>Skills zur Dissoziationsreduzierung</vt:lpstr>
      <vt:lpstr>Emotionssurfen</vt:lpstr>
      <vt:lpstr>Notfallkoffer</vt:lpstr>
      <vt:lpstr>Notfallkoffer</vt:lpstr>
      <vt:lpstr>Reorientierung</vt:lpstr>
      <vt:lpstr>Reorientierung - Intrusion</vt:lpstr>
      <vt:lpstr>Reorientierung - Dissoziation</vt:lpstr>
      <vt:lpstr>Reorientierung - Alpträume</vt:lpstr>
      <vt:lpstr>Fragen, die gut tun</vt:lpstr>
      <vt:lpstr>Austausch im Trialog</vt:lpstr>
    </vt:vector>
  </TitlesOfParts>
  <Company>Klinikum Wahrendorff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Leuchtmann, Dörte</dc:creator>
  <cp:lastModifiedBy>Mücher, Nina</cp:lastModifiedBy>
  <cp:revision>66</cp:revision>
  <dcterms:created xsi:type="dcterms:W3CDTF">2022-11-08T10:56:13Z</dcterms:created>
  <dcterms:modified xsi:type="dcterms:W3CDTF">2023-05-30T06:18:44Z</dcterms:modified>
</cp:coreProperties>
</file>